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4"/>
  </p:sldMasterIdLst>
  <p:notesMasterIdLst>
    <p:notesMasterId r:id="rId24"/>
  </p:notesMasterIdLst>
  <p:sldIdLst>
    <p:sldId id="346" r:id="rId5"/>
    <p:sldId id="319" r:id="rId6"/>
    <p:sldId id="338" r:id="rId7"/>
    <p:sldId id="321" r:id="rId8"/>
    <p:sldId id="323" r:id="rId9"/>
    <p:sldId id="326" r:id="rId10"/>
    <p:sldId id="325" r:id="rId11"/>
    <p:sldId id="343" r:id="rId12"/>
    <p:sldId id="328" r:id="rId13"/>
    <p:sldId id="337" r:id="rId14"/>
    <p:sldId id="336" r:id="rId15"/>
    <p:sldId id="334" r:id="rId16"/>
    <p:sldId id="339" r:id="rId17"/>
    <p:sldId id="340" r:id="rId18"/>
    <p:sldId id="341" r:id="rId19"/>
    <p:sldId id="342" r:id="rId20"/>
    <p:sldId id="347" r:id="rId21"/>
    <p:sldId id="348"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AF6F4C-79F1-4698-81E7-C63136415AAA}">
          <p14:sldIdLst>
            <p14:sldId id="346"/>
            <p14:sldId id="319"/>
            <p14:sldId id="338"/>
            <p14:sldId id="321"/>
            <p14:sldId id="323"/>
            <p14:sldId id="326"/>
            <p14:sldId id="325"/>
            <p14:sldId id="343"/>
            <p14:sldId id="328"/>
            <p14:sldId id="337"/>
            <p14:sldId id="336"/>
            <p14:sldId id="334"/>
            <p14:sldId id="339"/>
            <p14:sldId id="340"/>
            <p14:sldId id="341"/>
            <p14:sldId id="342"/>
            <p14:sldId id="347"/>
            <p14:sldId id="348"/>
            <p14:sldId id="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ley, Dan D." initials="MDD" lastIdx="40" clrIdx="0">
    <p:extLst>
      <p:ext uri="{19B8F6BF-5375-455C-9EA6-DF929625EA0E}">
        <p15:presenceInfo xmlns:p15="http://schemas.microsoft.com/office/powerpoint/2012/main" userId="S::Daniel.Morley@ct.gov::aa863e12-8339-4290-a524-9130c2fa5b71" providerId="AD"/>
      </p:ext>
    </p:extLst>
  </p:cmAuthor>
  <p:cmAuthor id="2" name="Pafford, Matthew" initials="PM" lastIdx="2" clrIdx="1">
    <p:extLst>
      <p:ext uri="{19B8F6BF-5375-455C-9EA6-DF929625EA0E}">
        <p15:presenceInfo xmlns:p15="http://schemas.microsoft.com/office/powerpoint/2012/main" userId="S::Matthew.Pafford@ct.gov::720a2d44-e6c9-4bb1-adb4-944fcab00e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F528F"/>
    <a:srgbClr val="8FAAD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819" autoAdjust="0"/>
  </p:normalViewPr>
  <p:slideViewPr>
    <p:cSldViewPr snapToGrid="0">
      <p:cViewPr varScale="1">
        <p:scale>
          <a:sx n="76" d="100"/>
          <a:sy n="76"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1D451-05EF-49BD-B69B-D60FB8A6F2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3EEDFF9-9073-45F3-AD1F-CCC94092675A}">
      <dgm:prSet phldrT="[Text]" custT="1"/>
      <dgm:spPr>
        <a:solidFill>
          <a:srgbClr val="2F528F"/>
        </a:solidFill>
      </dgm:spPr>
      <dgm:t>
        <a:bodyPr/>
        <a:lstStyle/>
        <a:p>
          <a:r>
            <a:rPr lang="en-US" sz="1800" dirty="0"/>
            <a:t>Scoping</a:t>
          </a:r>
        </a:p>
      </dgm:t>
    </dgm:pt>
    <dgm:pt modelId="{92221608-11FD-4E93-810D-56E78140056E}" type="parTrans" cxnId="{DAF721B5-3682-40BD-A9BF-77237718997B}">
      <dgm:prSet/>
      <dgm:spPr/>
      <dgm:t>
        <a:bodyPr/>
        <a:lstStyle/>
        <a:p>
          <a:endParaRPr lang="en-US"/>
        </a:p>
      </dgm:t>
    </dgm:pt>
    <dgm:pt modelId="{1C4200A1-565A-43A0-966A-29111903FCC0}" type="sibTrans" cxnId="{DAF721B5-3682-40BD-A9BF-77237718997B}">
      <dgm:prSet/>
      <dgm:spPr/>
      <dgm:t>
        <a:bodyPr/>
        <a:lstStyle/>
        <a:p>
          <a:endParaRPr lang="en-US"/>
        </a:p>
      </dgm:t>
    </dgm:pt>
    <dgm:pt modelId="{850F50CD-11D1-44BD-B2C7-CFFC32F210FE}">
      <dgm:prSet phldrT="[Text]" custT="1"/>
      <dgm:spPr>
        <a:solidFill>
          <a:srgbClr val="4472C4"/>
        </a:solidFill>
      </dgm:spPr>
      <dgm:t>
        <a:bodyPr/>
        <a:lstStyle/>
        <a:p>
          <a:r>
            <a:rPr lang="en-US" sz="1700" dirty="0">
              <a:solidFill>
                <a:schemeClr val="bg1"/>
              </a:solidFill>
            </a:rPr>
            <a:t>Agency provides for </a:t>
          </a:r>
          <a:r>
            <a:rPr lang="en-US" sz="1800" dirty="0">
              <a:solidFill>
                <a:schemeClr val="bg1"/>
              </a:solidFill>
            </a:rPr>
            <a:t>public</a:t>
          </a:r>
          <a:r>
            <a:rPr lang="en-US" sz="1700" dirty="0">
              <a:solidFill>
                <a:schemeClr val="bg1"/>
              </a:solidFill>
            </a:rPr>
            <a:t> notice of basic project information and initiates a minimum 30-day public comment period.</a:t>
          </a:r>
        </a:p>
      </dgm:t>
    </dgm:pt>
    <dgm:pt modelId="{17EF5C88-A6D9-4A40-A87E-0C5A8229070F}" type="parTrans" cxnId="{DCFC0EA6-F00A-4213-9D3B-93AB66AA1F8E}">
      <dgm:prSet/>
      <dgm:spPr/>
      <dgm:t>
        <a:bodyPr/>
        <a:lstStyle/>
        <a:p>
          <a:endParaRPr lang="en-US"/>
        </a:p>
      </dgm:t>
    </dgm:pt>
    <dgm:pt modelId="{78EC3FCB-A825-46EA-98C4-7E513A51A30F}" type="sibTrans" cxnId="{DCFC0EA6-F00A-4213-9D3B-93AB66AA1F8E}">
      <dgm:prSet/>
      <dgm:spPr/>
      <dgm:t>
        <a:bodyPr/>
        <a:lstStyle/>
        <a:p>
          <a:endParaRPr lang="en-US"/>
        </a:p>
      </dgm:t>
    </dgm:pt>
    <dgm:pt modelId="{517D4F4B-9E04-47D1-98CA-E84A0DB44DFE}">
      <dgm:prSet phldrT="[Text]" custT="1"/>
      <dgm:spPr>
        <a:solidFill>
          <a:srgbClr val="2F528F"/>
        </a:solidFill>
      </dgm:spPr>
      <dgm:t>
        <a:bodyPr/>
        <a:lstStyle/>
        <a:p>
          <a:r>
            <a:rPr lang="en-US" sz="1800" dirty="0"/>
            <a:t>Post-Scoping</a:t>
          </a:r>
        </a:p>
      </dgm:t>
    </dgm:pt>
    <dgm:pt modelId="{DC29B020-15A9-4704-97A4-F4F8D34BCBBD}" type="parTrans" cxnId="{E9D69DE2-FFED-4B6B-8C33-EB64E88F0E15}">
      <dgm:prSet/>
      <dgm:spPr/>
      <dgm:t>
        <a:bodyPr/>
        <a:lstStyle/>
        <a:p>
          <a:endParaRPr lang="en-US"/>
        </a:p>
      </dgm:t>
    </dgm:pt>
    <dgm:pt modelId="{B681AE22-9BB6-4805-B050-D84A2E159A1E}" type="sibTrans" cxnId="{E9D69DE2-FFED-4B6B-8C33-EB64E88F0E15}">
      <dgm:prSet/>
      <dgm:spPr/>
      <dgm:t>
        <a:bodyPr/>
        <a:lstStyle/>
        <a:p>
          <a:endParaRPr lang="en-US"/>
        </a:p>
      </dgm:t>
    </dgm:pt>
    <dgm:pt modelId="{9324DD0A-69C3-4119-B2CA-EB1932A2601E}">
      <dgm:prSet phldrT="[Text]" custT="1"/>
      <dgm:spPr>
        <a:solidFill>
          <a:srgbClr val="4472C4"/>
        </a:solidFill>
      </dgm:spPr>
      <dgm:t>
        <a:bodyPr/>
        <a:lstStyle/>
        <a:p>
          <a:r>
            <a:rPr lang="en-US" sz="1800" dirty="0">
              <a:solidFill>
                <a:schemeClr val="bg1"/>
              </a:solidFill>
            </a:rPr>
            <a:t>Agency provides for public notice summarizing public comments received and the agency’s responses, and indicating whether or not the agency will be preparing an EIE. </a:t>
          </a:r>
        </a:p>
      </dgm:t>
    </dgm:pt>
    <dgm:pt modelId="{898C5D81-684A-4EA0-97A8-808FB4802DD9}" type="parTrans" cxnId="{3D60B18C-A477-486D-86FB-CD0910582218}">
      <dgm:prSet/>
      <dgm:spPr/>
      <dgm:t>
        <a:bodyPr/>
        <a:lstStyle/>
        <a:p>
          <a:endParaRPr lang="en-US"/>
        </a:p>
      </dgm:t>
    </dgm:pt>
    <dgm:pt modelId="{2C0EA1CE-1D8F-47D4-A5E5-45523264CFA4}" type="sibTrans" cxnId="{3D60B18C-A477-486D-86FB-CD0910582218}">
      <dgm:prSet/>
      <dgm:spPr/>
      <dgm:t>
        <a:bodyPr/>
        <a:lstStyle/>
        <a:p>
          <a:endParaRPr lang="en-US"/>
        </a:p>
      </dgm:t>
    </dgm:pt>
    <dgm:pt modelId="{A62D6F54-5B7F-4BF2-8282-F04E15F038DD}">
      <dgm:prSet phldrT="[Text]" custT="1"/>
      <dgm:spPr>
        <a:solidFill>
          <a:srgbClr val="2F528F"/>
        </a:solidFill>
      </dgm:spPr>
      <dgm:t>
        <a:bodyPr/>
        <a:lstStyle/>
        <a:p>
          <a:r>
            <a:rPr lang="en-US" sz="1800" dirty="0"/>
            <a:t>EIE</a:t>
          </a:r>
        </a:p>
      </dgm:t>
    </dgm:pt>
    <dgm:pt modelId="{FEA9E929-CA3F-4BA8-AD59-9DEA1C0B1582}" type="parTrans" cxnId="{18A8E42A-8C3D-45BB-B946-8F8441E42CAB}">
      <dgm:prSet/>
      <dgm:spPr/>
      <dgm:t>
        <a:bodyPr/>
        <a:lstStyle/>
        <a:p>
          <a:endParaRPr lang="en-US"/>
        </a:p>
      </dgm:t>
    </dgm:pt>
    <dgm:pt modelId="{DCE80976-892D-464B-B484-5DB89066557C}" type="sibTrans" cxnId="{18A8E42A-8C3D-45BB-B946-8F8441E42CAB}">
      <dgm:prSet/>
      <dgm:spPr/>
      <dgm:t>
        <a:bodyPr/>
        <a:lstStyle/>
        <a:p>
          <a:endParaRPr lang="en-US"/>
        </a:p>
      </dgm:t>
    </dgm:pt>
    <dgm:pt modelId="{2AF2DB1F-5038-44DA-B208-313B16A65316}">
      <dgm:prSet phldrT="[Text]" custT="1"/>
      <dgm:spPr>
        <a:solidFill>
          <a:srgbClr val="4472C4"/>
        </a:solidFill>
      </dgm:spPr>
      <dgm:t>
        <a:bodyPr/>
        <a:lstStyle/>
        <a:p>
          <a:r>
            <a:rPr lang="en-US" sz="1800" dirty="0">
              <a:solidFill>
                <a:schemeClr val="bg1"/>
              </a:solidFill>
            </a:rPr>
            <a:t>Agency provides for publication of the EIE and initiates a minimum 45-day comment period.</a:t>
          </a:r>
        </a:p>
      </dgm:t>
    </dgm:pt>
    <dgm:pt modelId="{FD42463F-2AC9-4836-8086-EB37F01FA111}" type="parTrans" cxnId="{9D67CC10-8389-4C78-8E62-52448718D84E}">
      <dgm:prSet/>
      <dgm:spPr/>
      <dgm:t>
        <a:bodyPr/>
        <a:lstStyle/>
        <a:p>
          <a:endParaRPr lang="en-US"/>
        </a:p>
      </dgm:t>
    </dgm:pt>
    <dgm:pt modelId="{529A9510-0186-4CC8-BBC6-FD23FE714CC1}" type="sibTrans" cxnId="{9D67CC10-8389-4C78-8E62-52448718D84E}">
      <dgm:prSet/>
      <dgm:spPr/>
      <dgm:t>
        <a:bodyPr/>
        <a:lstStyle/>
        <a:p>
          <a:endParaRPr lang="en-US"/>
        </a:p>
      </dgm:t>
    </dgm:pt>
    <dgm:pt modelId="{B2BD4905-C8CB-4D01-9F2A-CA52811CC263}">
      <dgm:prSet custT="1"/>
      <dgm:spPr>
        <a:solidFill>
          <a:srgbClr val="2F528F"/>
        </a:solidFill>
      </dgm:spPr>
      <dgm:t>
        <a:bodyPr/>
        <a:lstStyle/>
        <a:p>
          <a:r>
            <a:rPr lang="en-US" sz="1800" dirty="0"/>
            <a:t>ROD</a:t>
          </a:r>
        </a:p>
      </dgm:t>
    </dgm:pt>
    <dgm:pt modelId="{6CC3CCD7-2F38-4875-BCDA-45308C872419}" type="parTrans" cxnId="{08EAE100-7922-4D03-8629-7C8C3DDCAA6D}">
      <dgm:prSet/>
      <dgm:spPr/>
      <dgm:t>
        <a:bodyPr/>
        <a:lstStyle/>
        <a:p>
          <a:endParaRPr lang="en-US"/>
        </a:p>
      </dgm:t>
    </dgm:pt>
    <dgm:pt modelId="{858F58E0-FDCE-48BB-9F2B-51FD6C1F87BC}" type="sibTrans" cxnId="{08EAE100-7922-4D03-8629-7C8C3DDCAA6D}">
      <dgm:prSet/>
      <dgm:spPr/>
      <dgm:t>
        <a:bodyPr/>
        <a:lstStyle/>
        <a:p>
          <a:endParaRPr lang="en-US"/>
        </a:p>
      </dgm:t>
    </dgm:pt>
    <dgm:pt modelId="{E91DD574-2F1A-456D-B99E-353E0D3581CD}">
      <dgm:prSet custT="1"/>
      <dgm:spPr>
        <a:solidFill>
          <a:srgbClr val="4472C4"/>
        </a:solidFill>
      </dgm:spPr>
      <dgm:t>
        <a:bodyPr/>
        <a:lstStyle/>
        <a:p>
          <a:r>
            <a:rPr lang="en-US" sz="1800" dirty="0">
              <a:solidFill>
                <a:schemeClr val="bg1"/>
              </a:solidFill>
            </a:rPr>
            <a:t>Agency shall review and address all EIE comments received and prepare a record of decision indicating the agency’s decision whether to proceed with the action.</a:t>
          </a:r>
        </a:p>
      </dgm:t>
    </dgm:pt>
    <dgm:pt modelId="{3A621311-90A7-4247-B3E3-54091870E5C3}" type="parTrans" cxnId="{058B1A76-B20A-4EDD-A025-46DD1E4D95A0}">
      <dgm:prSet/>
      <dgm:spPr/>
      <dgm:t>
        <a:bodyPr/>
        <a:lstStyle/>
        <a:p>
          <a:endParaRPr lang="en-US"/>
        </a:p>
      </dgm:t>
    </dgm:pt>
    <dgm:pt modelId="{EC08BD28-FA7A-493E-8644-9CD0D2C49150}" type="sibTrans" cxnId="{058B1A76-B20A-4EDD-A025-46DD1E4D95A0}">
      <dgm:prSet/>
      <dgm:spPr/>
      <dgm:t>
        <a:bodyPr/>
        <a:lstStyle/>
        <a:p>
          <a:endParaRPr lang="en-US"/>
        </a:p>
      </dgm:t>
    </dgm:pt>
    <dgm:pt modelId="{824D8085-3E3F-4A1D-A933-37AB7217873B}" type="pres">
      <dgm:prSet presAssocID="{B381D451-05EF-49BD-B69B-D60FB8A6F283}" presName="linearFlow" presStyleCnt="0">
        <dgm:presLayoutVars>
          <dgm:dir/>
          <dgm:animLvl val="lvl"/>
          <dgm:resizeHandles val="exact"/>
        </dgm:presLayoutVars>
      </dgm:prSet>
      <dgm:spPr/>
    </dgm:pt>
    <dgm:pt modelId="{23800B60-A083-4970-BA9B-919A2EBA4C1B}" type="pres">
      <dgm:prSet presAssocID="{E3EEDFF9-9073-45F3-AD1F-CCC94092675A}" presName="composite" presStyleCnt="0"/>
      <dgm:spPr/>
    </dgm:pt>
    <dgm:pt modelId="{9DDBA169-E8CC-44B3-A083-183860F86748}" type="pres">
      <dgm:prSet presAssocID="{E3EEDFF9-9073-45F3-AD1F-CCC94092675A}" presName="parentText" presStyleLbl="alignNode1" presStyleIdx="0" presStyleCnt="4">
        <dgm:presLayoutVars>
          <dgm:chMax val="1"/>
          <dgm:bulletEnabled val="1"/>
        </dgm:presLayoutVars>
      </dgm:prSet>
      <dgm:spPr/>
    </dgm:pt>
    <dgm:pt modelId="{C7B07D68-9884-4C21-8C74-1BE992290450}" type="pres">
      <dgm:prSet presAssocID="{E3EEDFF9-9073-45F3-AD1F-CCC94092675A}" presName="descendantText" presStyleLbl="alignAcc1" presStyleIdx="0" presStyleCnt="4" custLinFactNeighborX="141">
        <dgm:presLayoutVars>
          <dgm:bulletEnabled val="1"/>
        </dgm:presLayoutVars>
      </dgm:prSet>
      <dgm:spPr/>
    </dgm:pt>
    <dgm:pt modelId="{0F0449D0-1BF8-4931-817C-55127FD3BFFA}" type="pres">
      <dgm:prSet presAssocID="{1C4200A1-565A-43A0-966A-29111903FCC0}" presName="sp" presStyleCnt="0"/>
      <dgm:spPr/>
    </dgm:pt>
    <dgm:pt modelId="{6E71818F-0237-492B-84C8-D29D55049756}" type="pres">
      <dgm:prSet presAssocID="{517D4F4B-9E04-47D1-98CA-E84A0DB44DFE}" presName="composite" presStyleCnt="0"/>
      <dgm:spPr/>
    </dgm:pt>
    <dgm:pt modelId="{808668A8-A719-48ED-A847-627249BF93BE}" type="pres">
      <dgm:prSet presAssocID="{517D4F4B-9E04-47D1-98CA-E84A0DB44DFE}" presName="parentText" presStyleLbl="alignNode1" presStyleIdx="1" presStyleCnt="4">
        <dgm:presLayoutVars>
          <dgm:chMax val="1"/>
          <dgm:bulletEnabled val="1"/>
        </dgm:presLayoutVars>
      </dgm:prSet>
      <dgm:spPr/>
    </dgm:pt>
    <dgm:pt modelId="{0D199BCD-3040-47CA-B24E-4F639B2C3710}" type="pres">
      <dgm:prSet presAssocID="{517D4F4B-9E04-47D1-98CA-E84A0DB44DFE}" presName="descendantText" presStyleLbl="alignAcc1" presStyleIdx="1" presStyleCnt="4">
        <dgm:presLayoutVars>
          <dgm:bulletEnabled val="1"/>
        </dgm:presLayoutVars>
      </dgm:prSet>
      <dgm:spPr/>
    </dgm:pt>
    <dgm:pt modelId="{90BDECB3-AC5A-43C8-B3A3-8192E462C08D}" type="pres">
      <dgm:prSet presAssocID="{B681AE22-9BB6-4805-B050-D84A2E159A1E}" presName="sp" presStyleCnt="0"/>
      <dgm:spPr/>
    </dgm:pt>
    <dgm:pt modelId="{B9E11243-9710-4CE3-B2C4-52D66F616031}" type="pres">
      <dgm:prSet presAssocID="{A62D6F54-5B7F-4BF2-8282-F04E15F038DD}" presName="composite" presStyleCnt="0"/>
      <dgm:spPr/>
    </dgm:pt>
    <dgm:pt modelId="{A6E0651A-E4F4-45D6-8004-E818600F1091}" type="pres">
      <dgm:prSet presAssocID="{A62D6F54-5B7F-4BF2-8282-F04E15F038DD}" presName="parentText" presStyleLbl="alignNode1" presStyleIdx="2" presStyleCnt="4">
        <dgm:presLayoutVars>
          <dgm:chMax val="1"/>
          <dgm:bulletEnabled val="1"/>
        </dgm:presLayoutVars>
      </dgm:prSet>
      <dgm:spPr/>
    </dgm:pt>
    <dgm:pt modelId="{DED5BA22-1523-4F03-9D49-8F554B2A9871}" type="pres">
      <dgm:prSet presAssocID="{A62D6F54-5B7F-4BF2-8282-F04E15F038DD}" presName="descendantText" presStyleLbl="alignAcc1" presStyleIdx="2" presStyleCnt="4">
        <dgm:presLayoutVars>
          <dgm:bulletEnabled val="1"/>
        </dgm:presLayoutVars>
      </dgm:prSet>
      <dgm:spPr/>
    </dgm:pt>
    <dgm:pt modelId="{96E6E1CC-FBF4-4ECC-BAB7-5C8FDA0EB59E}" type="pres">
      <dgm:prSet presAssocID="{DCE80976-892D-464B-B484-5DB89066557C}" presName="sp" presStyleCnt="0"/>
      <dgm:spPr/>
    </dgm:pt>
    <dgm:pt modelId="{E72B77BB-6A3C-48BF-895F-79B6BA54E550}" type="pres">
      <dgm:prSet presAssocID="{B2BD4905-C8CB-4D01-9F2A-CA52811CC263}" presName="composite" presStyleCnt="0"/>
      <dgm:spPr/>
    </dgm:pt>
    <dgm:pt modelId="{171A63C6-A7BD-47D8-B4D6-B68E6BE1FF78}" type="pres">
      <dgm:prSet presAssocID="{B2BD4905-C8CB-4D01-9F2A-CA52811CC263}" presName="parentText" presStyleLbl="alignNode1" presStyleIdx="3" presStyleCnt="4">
        <dgm:presLayoutVars>
          <dgm:chMax val="1"/>
          <dgm:bulletEnabled val="1"/>
        </dgm:presLayoutVars>
      </dgm:prSet>
      <dgm:spPr/>
    </dgm:pt>
    <dgm:pt modelId="{F28332A2-3D54-4212-B508-F792AC7FFE44}" type="pres">
      <dgm:prSet presAssocID="{B2BD4905-C8CB-4D01-9F2A-CA52811CC263}" presName="descendantText" presStyleLbl="alignAcc1" presStyleIdx="3" presStyleCnt="4">
        <dgm:presLayoutVars>
          <dgm:bulletEnabled val="1"/>
        </dgm:presLayoutVars>
      </dgm:prSet>
      <dgm:spPr/>
    </dgm:pt>
  </dgm:ptLst>
  <dgm:cxnLst>
    <dgm:cxn modelId="{08EAE100-7922-4D03-8629-7C8C3DDCAA6D}" srcId="{B381D451-05EF-49BD-B69B-D60FB8A6F283}" destId="{B2BD4905-C8CB-4D01-9F2A-CA52811CC263}" srcOrd="3" destOrd="0" parTransId="{6CC3CCD7-2F38-4875-BCDA-45308C872419}" sibTransId="{858F58E0-FDCE-48BB-9F2B-51FD6C1F87BC}"/>
    <dgm:cxn modelId="{9D67CC10-8389-4C78-8E62-52448718D84E}" srcId="{A62D6F54-5B7F-4BF2-8282-F04E15F038DD}" destId="{2AF2DB1F-5038-44DA-B208-313B16A65316}" srcOrd="0" destOrd="0" parTransId="{FD42463F-2AC9-4836-8086-EB37F01FA111}" sibTransId="{529A9510-0186-4CC8-BBC6-FD23FE714CC1}"/>
    <dgm:cxn modelId="{8305B520-A712-49C5-A6B0-BAA0912F7DEA}" type="presOf" srcId="{850F50CD-11D1-44BD-B2C7-CFFC32F210FE}" destId="{C7B07D68-9884-4C21-8C74-1BE992290450}" srcOrd="0" destOrd="0" presId="urn:microsoft.com/office/officeart/2005/8/layout/chevron2"/>
    <dgm:cxn modelId="{0044DB26-EFDF-42DF-9FA0-F96D3E343C01}" type="presOf" srcId="{E91DD574-2F1A-456D-B99E-353E0D3581CD}" destId="{F28332A2-3D54-4212-B508-F792AC7FFE44}" srcOrd="0" destOrd="0" presId="urn:microsoft.com/office/officeart/2005/8/layout/chevron2"/>
    <dgm:cxn modelId="{18A8E42A-8C3D-45BB-B946-8F8441E42CAB}" srcId="{B381D451-05EF-49BD-B69B-D60FB8A6F283}" destId="{A62D6F54-5B7F-4BF2-8282-F04E15F038DD}" srcOrd="2" destOrd="0" parTransId="{FEA9E929-CA3F-4BA8-AD59-9DEA1C0B1582}" sibTransId="{DCE80976-892D-464B-B484-5DB89066557C}"/>
    <dgm:cxn modelId="{D9BB0B30-A62B-48FA-8498-61F105A2FF62}" type="presOf" srcId="{B2BD4905-C8CB-4D01-9F2A-CA52811CC263}" destId="{171A63C6-A7BD-47D8-B4D6-B68E6BE1FF78}" srcOrd="0" destOrd="0" presId="urn:microsoft.com/office/officeart/2005/8/layout/chevron2"/>
    <dgm:cxn modelId="{DF639F6C-3D7D-4E7B-A346-2C95DC6560E0}" type="presOf" srcId="{A62D6F54-5B7F-4BF2-8282-F04E15F038DD}" destId="{A6E0651A-E4F4-45D6-8004-E818600F1091}" srcOrd="0" destOrd="0" presId="urn:microsoft.com/office/officeart/2005/8/layout/chevron2"/>
    <dgm:cxn modelId="{058B1A76-B20A-4EDD-A025-46DD1E4D95A0}" srcId="{B2BD4905-C8CB-4D01-9F2A-CA52811CC263}" destId="{E91DD574-2F1A-456D-B99E-353E0D3581CD}" srcOrd="0" destOrd="0" parTransId="{3A621311-90A7-4247-B3E3-54091870E5C3}" sibTransId="{EC08BD28-FA7A-493E-8644-9CD0D2C49150}"/>
    <dgm:cxn modelId="{10763D85-02D8-44B9-8198-9AA7412EA6D7}" type="presOf" srcId="{E3EEDFF9-9073-45F3-AD1F-CCC94092675A}" destId="{9DDBA169-E8CC-44B3-A083-183860F86748}" srcOrd="0" destOrd="0" presId="urn:microsoft.com/office/officeart/2005/8/layout/chevron2"/>
    <dgm:cxn modelId="{3D60B18C-A477-486D-86FB-CD0910582218}" srcId="{517D4F4B-9E04-47D1-98CA-E84A0DB44DFE}" destId="{9324DD0A-69C3-4119-B2CA-EB1932A2601E}" srcOrd="0" destOrd="0" parTransId="{898C5D81-684A-4EA0-97A8-808FB4802DD9}" sibTransId="{2C0EA1CE-1D8F-47D4-A5E5-45523264CFA4}"/>
    <dgm:cxn modelId="{18A0838D-5054-4F90-AAF2-6C3788FA4ECA}" type="presOf" srcId="{9324DD0A-69C3-4119-B2CA-EB1932A2601E}" destId="{0D199BCD-3040-47CA-B24E-4F639B2C3710}" srcOrd="0" destOrd="0" presId="urn:microsoft.com/office/officeart/2005/8/layout/chevron2"/>
    <dgm:cxn modelId="{DCFC0EA6-F00A-4213-9D3B-93AB66AA1F8E}" srcId="{E3EEDFF9-9073-45F3-AD1F-CCC94092675A}" destId="{850F50CD-11D1-44BD-B2C7-CFFC32F210FE}" srcOrd="0" destOrd="0" parTransId="{17EF5C88-A6D9-4A40-A87E-0C5A8229070F}" sibTransId="{78EC3FCB-A825-46EA-98C4-7E513A51A30F}"/>
    <dgm:cxn modelId="{2E1B0AAA-044F-4520-BBCF-C69C9CA616A7}" type="presOf" srcId="{2AF2DB1F-5038-44DA-B208-313B16A65316}" destId="{DED5BA22-1523-4F03-9D49-8F554B2A9871}" srcOrd="0" destOrd="0" presId="urn:microsoft.com/office/officeart/2005/8/layout/chevron2"/>
    <dgm:cxn modelId="{DAF721B5-3682-40BD-A9BF-77237718997B}" srcId="{B381D451-05EF-49BD-B69B-D60FB8A6F283}" destId="{E3EEDFF9-9073-45F3-AD1F-CCC94092675A}" srcOrd="0" destOrd="0" parTransId="{92221608-11FD-4E93-810D-56E78140056E}" sibTransId="{1C4200A1-565A-43A0-966A-29111903FCC0}"/>
    <dgm:cxn modelId="{7DBDE4C4-DEC9-4886-A4F6-8FF8E8DFC1E5}" type="presOf" srcId="{B381D451-05EF-49BD-B69B-D60FB8A6F283}" destId="{824D8085-3E3F-4A1D-A933-37AB7217873B}" srcOrd="0" destOrd="0" presId="urn:microsoft.com/office/officeart/2005/8/layout/chevron2"/>
    <dgm:cxn modelId="{E9D69DE2-FFED-4B6B-8C33-EB64E88F0E15}" srcId="{B381D451-05EF-49BD-B69B-D60FB8A6F283}" destId="{517D4F4B-9E04-47D1-98CA-E84A0DB44DFE}" srcOrd="1" destOrd="0" parTransId="{DC29B020-15A9-4704-97A4-F4F8D34BCBBD}" sibTransId="{B681AE22-9BB6-4805-B050-D84A2E159A1E}"/>
    <dgm:cxn modelId="{A6CA2AE9-FA80-4DC9-9B13-1764A5BA9DA8}" type="presOf" srcId="{517D4F4B-9E04-47D1-98CA-E84A0DB44DFE}" destId="{808668A8-A719-48ED-A847-627249BF93BE}" srcOrd="0" destOrd="0" presId="urn:microsoft.com/office/officeart/2005/8/layout/chevron2"/>
    <dgm:cxn modelId="{63564FCC-61BC-4F53-A0A1-B36377346F26}" type="presParOf" srcId="{824D8085-3E3F-4A1D-A933-37AB7217873B}" destId="{23800B60-A083-4970-BA9B-919A2EBA4C1B}" srcOrd="0" destOrd="0" presId="urn:microsoft.com/office/officeart/2005/8/layout/chevron2"/>
    <dgm:cxn modelId="{BD0237A1-1894-4C9D-B2D5-315E8DE42E11}" type="presParOf" srcId="{23800B60-A083-4970-BA9B-919A2EBA4C1B}" destId="{9DDBA169-E8CC-44B3-A083-183860F86748}" srcOrd="0" destOrd="0" presId="urn:microsoft.com/office/officeart/2005/8/layout/chevron2"/>
    <dgm:cxn modelId="{5AA13A42-3165-4BDA-B0AC-ECCDC6A654B2}" type="presParOf" srcId="{23800B60-A083-4970-BA9B-919A2EBA4C1B}" destId="{C7B07D68-9884-4C21-8C74-1BE992290450}" srcOrd="1" destOrd="0" presId="urn:microsoft.com/office/officeart/2005/8/layout/chevron2"/>
    <dgm:cxn modelId="{7FB2023E-BB4F-4433-930D-AA4EEEBE9D7B}" type="presParOf" srcId="{824D8085-3E3F-4A1D-A933-37AB7217873B}" destId="{0F0449D0-1BF8-4931-817C-55127FD3BFFA}" srcOrd="1" destOrd="0" presId="urn:microsoft.com/office/officeart/2005/8/layout/chevron2"/>
    <dgm:cxn modelId="{EA6BBE67-1312-44ED-B16B-A0427CD1D24F}" type="presParOf" srcId="{824D8085-3E3F-4A1D-A933-37AB7217873B}" destId="{6E71818F-0237-492B-84C8-D29D55049756}" srcOrd="2" destOrd="0" presId="urn:microsoft.com/office/officeart/2005/8/layout/chevron2"/>
    <dgm:cxn modelId="{97B7706A-A365-4F5B-96EE-F489D9110F1F}" type="presParOf" srcId="{6E71818F-0237-492B-84C8-D29D55049756}" destId="{808668A8-A719-48ED-A847-627249BF93BE}" srcOrd="0" destOrd="0" presId="urn:microsoft.com/office/officeart/2005/8/layout/chevron2"/>
    <dgm:cxn modelId="{829D7A58-035E-49D4-86A0-F51F689C28F2}" type="presParOf" srcId="{6E71818F-0237-492B-84C8-D29D55049756}" destId="{0D199BCD-3040-47CA-B24E-4F639B2C3710}" srcOrd="1" destOrd="0" presId="urn:microsoft.com/office/officeart/2005/8/layout/chevron2"/>
    <dgm:cxn modelId="{6B646F61-5AD8-450D-9A94-F3D9056E2651}" type="presParOf" srcId="{824D8085-3E3F-4A1D-A933-37AB7217873B}" destId="{90BDECB3-AC5A-43C8-B3A3-8192E462C08D}" srcOrd="3" destOrd="0" presId="urn:microsoft.com/office/officeart/2005/8/layout/chevron2"/>
    <dgm:cxn modelId="{435EB9BF-0FD3-46F8-A0D4-229018C66840}" type="presParOf" srcId="{824D8085-3E3F-4A1D-A933-37AB7217873B}" destId="{B9E11243-9710-4CE3-B2C4-52D66F616031}" srcOrd="4" destOrd="0" presId="urn:microsoft.com/office/officeart/2005/8/layout/chevron2"/>
    <dgm:cxn modelId="{918466EF-3950-4046-9D15-EBF740A288E4}" type="presParOf" srcId="{B9E11243-9710-4CE3-B2C4-52D66F616031}" destId="{A6E0651A-E4F4-45D6-8004-E818600F1091}" srcOrd="0" destOrd="0" presId="urn:microsoft.com/office/officeart/2005/8/layout/chevron2"/>
    <dgm:cxn modelId="{5E3EA73B-DF41-45FA-B983-C0FEC742ABE7}" type="presParOf" srcId="{B9E11243-9710-4CE3-B2C4-52D66F616031}" destId="{DED5BA22-1523-4F03-9D49-8F554B2A9871}" srcOrd="1" destOrd="0" presId="urn:microsoft.com/office/officeart/2005/8/layout/chevron2"/>
    <dgm:cxn modelId="{E75E6420-EFE6-406F-92C5-FB6FCF55480B}" type="presParOf" srcId="{824D8085-3E3F-4A1D-A933-37AB7217873B}" destId="{96E6E1CC-FBF4-4ECC-BAB7-5C8FDA0EB59E}" srcOrd="5" destOrd="0" presId="urn:microsoft.com/office/officeart/2005/8/layout/chevron2"/>
    <dgm:cxn modelId="{D3678E5C-2E0B-4557-A637-2BA773CC4822}" type="presParOf" srcId="{824D8085-3E3F-4A1D-A933-37AB7217873B}" destId="{E72B77BB-6A3C-48BF-895F-79B6BA54E550}" srcOrd="6" destOrd="0" presId="urn:microsoft.com/office/officeart/2005/8/layout/chevron2"/>
    <dgm:cxn modelId="{B1352A4B-0CFD-4B46-9826-727F02317A41}" type="presParOf" srcId="{E72B77BB-6A3C-48BF-895F-79B6BA54E550}" destId="{171A63C6-A7BD-47D8-B4D6-B68E6BE1FF78}" srcOrd="0" destOrd="0" presId="urn:microsoft.com/office/officeart/2005/8/layout/chevron2"/>
    <dgm:cxn modelId="{C4E550D4-0612-4219-B66A-73AC0FE4EA07}" type="presParOf" srcId="{E72B77BB-6A3C-48BF-895F-79B6BA54E550}" destId="{F28332A2-3D54-4212-B508-F792AC7FFE4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BA169-E8CC-44B3-A083-183860F86748}">
      <dsp:nvSpPr>
        <dsp:cNvPr id="0" name=""/>
        <dsp:cNvSpPr/>
      </dsp:nvSpPr>
      <dsp:spPr>
        <a:xfrm rot="5400000">
          <a:off x="-188285" y="191140"/>
          <a:ext cx="1255233" cy="878663"/>
        </a:xfrm>
        <a:prstGeom prst="chevron">
          <a:avLst/>
        </a:prstGeom>
        <a:solidFill>
          <a:srgbClr val="2F52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Scoping</a:t>
          </a:r>
        </a:p>
      </dsp:txBody>
      <dsp:txXfrm rot="-5400000">
        <a:off x="1" y="442187"/>
        <a:ext cx="878663" cy="376570"/>
      </dsp:txXfrm>
    </dsp:sp>
    <dsp:sp modelId="{C7B07D68-9884-4C21-8C74-1BE992290450}">
      <dsp:nvSpPr>
        <dsp:cNvPr id="0" name=""/>
        <dsp:cNvSpPr/>
      </dsp:nvSpPr>
      <dsp:spPr>
        <a:xfrm rot="5400000">
          <a:off x="4303655" y="-3422136"/>
          <a:ext cx="815901" cy="7665885"/>
        </a:xfrm>
        <a:prstGeom prst="round2SameRect">
          <a:avLst/>
        </a:prstGeom>
        <a:solidFill>
          <a:srgbClr val="4472C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bg1"/>
              </a:solidFill>
            </a:rPr>
            <a:t>Agency provides for </a:t>
          </a:r>
          <a:r>
            <a:rPr lang="en-US" sz="1800" kern="1200" dirty="0">
              <a:solidFill>
                <a:schemeClr val="bg1"/>
              </a:solidFill>
            </a:rPr>
            <a:t>public</a:t>
          </a:r>
          <a:r>
            <a:rPr lang="en-US" sz="1700" kern="1200" dirty="0">
              <a:solidFill>
                <a:schemeClr val="bg1"/>
              </a:solidFill>
            </a:rPr>
            <a:t> notice of basic project information and initiates a minimum 30-day public comment period.</a:t>
          </a:r>
        </a:p>
      </dsp:txBody>
      <dsp:txXfrm rot="-5400000">
        <a:off x="878664" y="42684"/>
        <a:ext cx="7626056" cy="736243"/>
      </dsp:txXfrm>
    </dsp:sp>
    <dsp:sp modelId="{808668A8-A719-48ED-A847-627249BF93BE}">
      <dsp:nvSpPr>
        <dsp:cNvPr id="0" name=""/>
        <dsp:cNvSpPr/>
      </dsp:nvSpPr>
      <dsp:spPr>
        <a:xfrm rot="5400000">
          <a:off x="-188285" y="1299780"/>
          <a:ext cx="1255233" cy="878663"/>
        </a:xfrm>
        <a:prstGeom prst="chevron">
          <a:avLst/>
        </a:prstGeom>
        <a:solidFill>
          <a:srgbClr val="2F52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Post-Scoping</a:t>
          </a:r>
        </a:p>
      </dsp:txBody>
      <dsp:txXfrm rot="-5400000">
        <a:off x="1" y="1550827"/>
        <a:ext cx="878663" cy="376570"/>
      </dsp:txXfrm>
    </dsp:sp>
    <dsp:sp modelId="{0D199BCD-3040-47CA-B24E-4F639B2C3710}">
      <dsp:nvSpPr>
        <dsp:cNvPr id="0" name=""/>
        <dsp:cNvSpPr/>
      </dsp:nvSpPr>
      <dsp:spPr>
        <a:xfrm rot="5400000">
          <a:off x="4303440" y="-2313281"/>
          <a:ext cx="816331" cy="7665885"/>
        </a:xfrm>
        <a:prstGeom prst="round2SameRect">
          <a:avLst/>
        </a:prstGeom>
        <a:solidFill>
          <a:srgbClr val="4472C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Agency provides for public notice summarizing public comments received and the agency’s responses, and indicating whether or not the agency will be preparing an EIE. </a:t>
          </a:r>
        </a:p>
      </dsp:txBody>
      <dsp:txXfrm rot="-5400000">
        <a:off x="878663" y="1151346"/>
        <a:ext cx="7626035" cy="736631"/>
      </dsp:txXfrm>
    </dsp:sp>
    <dsp:sp modelId="{A6E0651A-E4F4-45D6-8004-E818600F1091}">
      <dsp:nvSpPr>
        <dsp:cNvPr id="0" name=""/>
        <dsp:cNvSpPr/>
      </dsp:nvSpPr>
      <dsp:spPr>
        <a:xfrm rot="5400000">
          <a:off x="-188285" y="2408421"/>
          <a:ext cx="1255233" cy="878663"/>
        </a:xfrm>
        <a:prstGeom prst="chevron">
          <a:avLst/>
        </a:prstGeom>
        <a:solidFill>
          <a:srgbClr val="2F52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EIE</a:t>
          </a:r>
        </a:p>
      </dsp:txBody>
      <dsp:txXfrm rot="-5400000">
        <a:off x="1" y="2659468"/>
        <a:ext cx="878663" cy="376570"/>
      </dsp:txXfrm>
    </dsp:sp>
    <dsp:sp modelId="{DED5BA22-1523-4F03-9D49-8F554B2A9871}">
      <dsp:nvSpPr>
        <dsp:cNvPr id="0" name=""/>
        <dsp:cNvSpPr/>
      </dsp:nvSpPr>
      <dsp:spPr>
        <a:xfrm rot="5400000">
          <a:off x="4303655" y="-1204855"/>
          <a:ext cx="815901" cy="7665885"/>
        </a:xfrm>
        <a:prstGeom prst="round2SameRect">
          <a:avLst/>
        </a:prstGeom>
        <a:solidFill>
          <a:srgbClr val="4472C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Agency provides for publication of the EIE and initiates a minimum 45-day comment period.</a:t>
          </a:r>
        </a:p>
      </dsp:txBody>
      <dsp:txXfrm rot="-5400000">
        <a:off x="878664" y="2259965"/>
        <a:ext cx="7626056" cy="736243"/>
      </dsp:txXfrm>
    </dsp:sp>
    <dsp:sp modelId="{171A63C6-A7BD-47D8-B4D6-B68E6BE1FF78}">
      <dsp:nvSpPr>
        <dsp:cNvPr id="0" name=""/>
        <dsp:cNvSpPr/>
      </dsp:nvSpPr>
      <dsp:spPr>
        <a:xfrm rot="5400000">
          <a:off x="-188285" y="3517062"/>
          <a:ext cx="1255233" cy="878663"/>
        </a:xfrm>
        <a:prstGeom prst="chevron">
          <a:avLst/>
        </a:prstGeom>
        <a:solidFill>
          <a:srgbClr val="2F52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ROD</a:t>
          </a:r>
        </a:p>
      </dsp:txBody>
      <dsp:txXfrm rot="-5400000">
        <a:off x="1" y="3768109"/>
        <a:ext cx="878663" cy="376570"/>
      </dsp:txXfrm>
    </dsp:sp>
    <dsp:sp modelId="{F28332A2-3D54-4212-B508-F792AC7FFE44}">
      <dsp:nvSpPr>
        <dsp:cNvPr id="0" name=""/>
        <dsp:cNvSpPr/>
      </dsp:nvSpPr>
      <dsp:spPr>
        <a:xfrm rot="5400000">
          <a:off x="4303655" y="-96214"/>
          <a:ext cx="815901" cy="7665885"/>
        </a:xfrm>
        <a:prstGeom prst="round2SameRect">
          <a:avLst/>
        </a:prstGeom>
        <a:solidFill>
          <a:srgbClr val="4472C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bg1"/>
              </a:solidFill>
            </a:rPr>
            <a:t>Agency shall review and address all EIE comments received and prepare a record of decision indicating the agency’s decision whether to proceed with the action.</a:t>
          </a:r>
        </a:p>
      </dsp:txBody>
      <dsp:txXfrm rot="-5400000">
        <a:off x="878664" y="3368606"/>
        <a:ext cx="7626056" cy="7362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0A987-86B1-4483-AC59-3FA6597E64FD}"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A68CF-F67A-48F6-AD76-25933AA7385B}" type="slidenum">
              <a:rPr lang="en-US" smtClean="0"/>
              <a:t>‹#›</a:t>
            </a:fld>
            <a:endParaRPr lang="en-US"/>
          </a:p>
        </p:txBody>
      </p:sp>
    </p:spTree>
    <p:extLst>
      <p:ext uri="{BB962C8B-B14F-4D97-AF65-F5344CB8AC3E}">
        <p14:creationId xmlns:p14="http://schemas.microsoft.com/office/powerpoint/2010/main" val="124911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new Regulations adopted in 2019.</a:t>
            </a:r>
          </a:p>
        </p:txBody>
      </p:sp>
      <p:sp>
        <p:nvSpPr>
          <p:cNvPr id="4" name="Slide Number Placeholder 3"/>
          <p:cNvSpPr>
            <a:spLocks noGrp="1"/>
          </p:cNvSpPr>
          <p:nvPr>
            <p:ph type="sldNum" sz="quarter" idx="5"/>
          </p:nvPr>
        </p:nvSpPr>
        <p:spPr/>
        <p:txBody>
          <a:bodyPr/>
          <a:lstStyle/>
          <a:p>
            <a:fld id="{AF2A68CF-F67A-48F6-AD76-25933AA7385B}" type="slidenum">
              <a:rPr lang="en-US" smtClean="0"/>
              <a:t>2</a:t>
            </a:fld>
            <a:endParaRPr lang="en-US"/>
          </a:p>
        </p:txBody>
      </p:sp>
    </p:spTree>
    <p:extLst>
      <p:ext uri="{BB962C8B-B14F-4D97-AF65-F5344CB8AC3E}">
        <p14:creationId xmlns:p14="http://schemas.microsoft.com/office/powerpoint/2010/main" val="3778313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an impact does not necessarily mean the project is an “action which may significantly affect the environment”.</a:t>
            </a:r>
          </a:p>
          <a:p>
            <a:r>
              <a:rPr lang="en-US" dirty="0"/>
              <a:t>Cumulative effects are compounded by related past, present, or future actions. Chain reaction of impacts.</a:t>
            </a:r>
          </a:p>
        </p:txBody>
      </p:sp>
      <p:sp>
        <p:nvSpPr>
          <p:cNvPr id="4" name="Slide Number Placeholder 3"/>
          <p:cNvSpPr>
            <a:spLocks noGrp="1"/>
          </p:cNvSpPr>
          <p:nvPr>
            <p:ph type="sldNum" sz="quarter" idx="5"/>
          </p:nvPr>
        </p:nvSpPr>
        <p:spPr/>
        <p:txBody>
          <a:bodyPr/>
          <a:lstStyle/>
          <a:p>
            <a:fld id="{AF2A68CF-F67A-48F6-AD76-25933AA7385B}" type="slidenum">
              <a:rPr lang="en-US" smtClean="0"/>
              <a:t>11</a:t>
            </a:fld>
            <a:endParaRPr lang="en-US"/>
          </a:p>
        </p:txBody>
      </p:sp>
    </p:spTree>
    <p:extLst>
      <p:ext uri="{BB962C8B-B14F-4D97-AF65-F5344CB8AC3E}">
        <p14:creationId xmlns:p14="http://schemas.microsoft.com/office/powerpoint/2010/main" val="118854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agency may use the ERC to internally document its decision not to scope an action.</a:t>
            </a:r>
          </a:p>
          <a:p>
            <a:r>
              <a:rPr lang="en-US" dirty="0"/>
              <a:t>An ERC is required as part of post-scoping notice when an EIE is not required.</a:t>
            </a:r>
          </a:p>
        </p:txBody>
      </p:sp>
      <p:sp>
        <p:nvSpPr>
          <p:cNvPr id="4" name="Slide Number Placeholder 3"/>
          <p:cNvSpPr>
            <a:spLocks noGrp="1"/>
          </p:cNvSpPr>
          <p:nvPr>
            <p:ph type="sldNum" sz="quarter" idx="5"/>
          </p:nvPr>
        </p:nvSpPr>
        <p:spPr/>
        <p:txBody>
          <a:bodyPr/>
          <a:lstStyle/>
          <a:p>
            <a:fld id="{AF2A68CF-F67A-48F6-AD76-25933AA7385B}" type="slidenum">
              <a:rPr lang="en-US" smtClean="0"/>
              <a:t>12</a:t>
            </a:fld>
            <a:endParaRPr lang="en-US"/>
          </a:p>
        </p:txBody>
      </p:sp>
    </p:spTree>
    <p:extLst>
      <p:ext uri="{BB962C8B-B14F-4D97-AF65-F5344CB8AC3E}">
        <p14:creationId xmlns:p14="http://schemas.microsoft.com/office/powerpoint/2010/main" val="300791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13</a:t>
            </a:fld>
            <a:endParaRPr lang="en-US"/>
          </a:p>
        </p:txBody>
      </p:sp>
    </p:spTree>
    <p:extLst>
      <p:ext uri="{BB962C8B-B14F-4D97-AF65-F5344CB8AC3E}">
        <p14:creationId xmlns:p14="http://schemas.microsoft.com/office/powerpoint/2010/main" val="180889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consult with agencies and municipalities per the Regs.</a:t>
            </a:r>
          </a:p>
          <a:p>
            <a:r>
              <a:rPr lang="en-US" dirty="0"/>
              <a:t>See Sec. 22a-1a-7. of the RCSA for more details regarding what is to be included in post-scoping notice.</a:t>
            </a:r>
          </a:p>
          <a:p>
            <a:r>
              <a:rPr lang="en-US" dirty="0"/>
              <a:t>Project update notifies the public that the project is still viable.</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14</a:t>
            </a:fld>
            <a:endParaRPr lang="en-US"/>
          </a:p>
        </p:txBody>
      </p:sp>
    </p:spTree>
    <p:extLst>
      <p:ext uri="{BB962C8B-B14F-4D97-AF65-F5344CB8AC3E}">
        <p14:creationId xmlns:p14="http://schemas.microsoft.com/office/powerpoint/2010/main" val="179592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Even if you know an EIE will be necessary, you must complete the scoping and post-scoping steps in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Section I of the ECD: Construction of (1) a new sewage treatment plant, or (2) a permanent regional wastewater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 EIE can be used to specifically address issues identified in the earlier analysis.</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15</a:t>
            </a:fld>
            <a:endParaRPr lang="en-US"/>
          </a:p>
        </p:txBody>
      </p:sp>
    </p:spTree>
    <p:extLst>
      <p:ext uri="{BB962C8B-B14F-4D97-AF65-F5344CB8AC3E}">
        <p14:creationId xmlns:p14="http://schemas.microsoft.com/office/powerpoint/2010/main" val="277708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 agency may cancel a project at any time during the CEPA process. Public notification is required.  Contact OPM for details.</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16</a:t>
            </a:fld>
            <a:endParaRPr lang="en-US"/>
          </a:p>
        </p:txBody>
      </p:sp>
    </p:spTree>
    <p:extLst>
      <p:ext uri="{BB962C8B-B14F-4D97-AF65-F5344CB8AC3E}">
        <p14:creationId xmlns:p14="http://schemas.microsoft.com/office/powerpoint/2010/main" val="409069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17</a:t>
            </a:fld>
            <a:endParaRPr lang="en-US"/>
          </a:p>
        </p:txBody>
      </p:sp>
    </p:spTree>
    <p:extLst>
      <p:ext uri="{BB962C8B-B14F-4D97-AF65-F5344CB8AC3E}">
        <p14:creationId xmlns:p14="http://schemas.microsoft.com/office/powerpoint/2010/main" val="41001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18</a:t>
            </a:fld>
            <a:endParaRPr lang="en-US"/>
          </a:p>
        </p:txBody>
      </p:sp>
    </p:spTree>
    <p:extLst>
      <p:ext uri="{BB962C8B-B14F-4D97-AF65-F5344CB8AC3E}">
        <p14:creationId xmlns:p14="http://schemas.microsoft.com/office/powerpoint/2010/main" val="129704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19</a:t>
            </a:fld>
            <a:endParaRPr lang="en-US"/>
          </a:p>
        </p:txBody>
      </p:sp>
    </p:spTree>
    <p:extLst>
      <p:ext uri="{BB962C8B-B14F-4D97-AF65-F5344CB8AC3E}">
        <p14:creationId xmlns:p14="http://schemas.microsoft.com/office/powerpoint/2010/main" val="216305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22a-1a-1 of the RCSA definition of “Environment” </a:t>
            </a:r>
            <a:r>
              <a:rPr lang="en-US" i="1" dirty="0"/>
              <a:t>means the physical, biological, social, and economic surroundings and conditions....</a:t>
            </a:r>
          </a:p>
          <a:p>
            <a:r>
              <a:rPr lang="en-US" i="0" dirty="0"/>
              <a:t>CEPA assists in evaluating alternatives and determining the best approach to satisfying the underlying purpose and need.</a:t>
            </a:r>
          </a:p>
        </p:txBody>
      </p:sp>
      <p:sp>
        <p:nvSpPr>
          <p:cNvPr id="4" name="Slide Number Placeholder 3"/>
          <p:cNvSpPr>
            <a:spLocks noGrp="1"/>
          </p:cNvSpPr>
          <p:nvPr>
            <p:ph type="sldNum" sz="quarter" idx="5"/>
          </p:nvPr>
        </p:nvSpPr>
        <p:spPr/>
        <p:txBody>
          <a:bodyPr/>
          <a:lstStyle/>
          <a:p>
            <a:fld id="{AF2A68CF-F67A-48F6-AD76-25933AA7385B}" type="slidenum">
              <a:rPr lang="en-US" smtClean="0"/>
              <a:t>3</a:t>
            </a:fld>
            <a:endParaRPr lang="en-US"/>
          </a:p>
        </p:txBody>
      </p:sp>
    </p:spTree>
    <p:extLst>
      <p:ext uri="{BB962C8B-B14F-4D97-AF65-F5344CB8AC3E}">
        <p14:creationId xmlns:p14="http://schemas.microsoft.com/office/powerpoint/2010/main" val="409344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NEPA terms, the state agency, department, or institution is the “responsible entity”. Cannot be delegated.</a:t>
            </a:r>
          </a:p>
          <a:p>
            <a:r>
              <a:rPr lang="en-US" dirty="0"/>
              <a:t>Quasi-public agencies are not a “</a:t>
            </a:r>
            <a:r>
              <a:rPr lang="en-US" sz="1200" dirty="0"/>
              <a:t>state agency, department, or institution”, unless in partnership with, or funded by, a state agency. Contact OPM.</a:t>
            </a:r>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4</a:t>
            </a:fld>
            <a:endParaRPr lang="en-US"/>
          </a:p>
        </p:txBody>
      </p:sp>
    </p:spTree>
    <p:extLst>
      <p:ext uri="{BB962C8B-B14F-4D97-AF65-F5344CB8AC3E}">
        <p14:creationId xmlns:p14="http://schemas.microsoft.com/office/powerpoint/2010/main" val="31634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 ACTION = agency is proposing the project or funded by the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Multi-phase projects must be evaluated for potential impacts from </a:t>
            </a:r>
            <a:r>
              <a:rPr lang="en-US" b="1" dirty="0"/>
              <a:t>all</a:t>
            </a:r>
            <a:r>
              <a:rPr lang="en-US" dirty="0"/>
              <a:t> anticipated phases.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things agencies do qualify as actions, but many will not require scoping.</a:t>
            </a:r>
          </a:p>
        </p:txBody>
      </p:sp>
      <p:sp>
        <p:nvSpPr>
          <p:cNvPr id="4" name="Slide Number Placeholder 3"/>
          <p:cNvSpPr>
            <a:spLocks noGrp="1"/>
          </p:cNvSpPr>
          <p:nvPr>
            <p:ph type="sldNum" sz="quarter" idx="5"/>
          </p:nvPr>
        </p:nvSpPr>
        <p:spPr/>
        <p:txBody>
          <a:bodyPr/>
          <a:lstStyle/>
          <a:p>
            <a:fld id="{AF2A68CF-F67A-48F6-AD76-25933AA7385B}" type="slidenum">
              <a:rPr lang="en-US" smtClean="0"/>
              <a:t>5</a:t>
            </a:fld>
            <a:endParaRPr lang="en-US"/>
          </a:p>
        </p:txBody>
      </p:sp>
    </p:spTree>
    <p:extLst>
      <p:ext uri="{BB962C8B-B14F-4D97-AF65-F5344CB8AC3E}">
        <p14:creationId xmlns:p14="http://schemas.microsoft.com/office/powerpoint/2010/main" val="145767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CEPA “Actions” are generally synonymous with “choice limiting actions” under NEPA. Except for the disposal or transfer of property which have their won processes.</a:t>
            </a:r>
          </a:p>
          <a:p>
            <a:r>
              <a:rPr lang="en-US" dirty="0"/>
              <a:t>Generally not considered to be an “action” under CEPA (</a:t>
            </a:r>
            <a:r>
              <a:rPr lang="en-US" dirty="0" err="1"/>
              <a:t>ie</a:t>
            </a:r>
            <a:r>
              <a:rPr lang="en-US" dirty="0"/>
              <a:t>. exempt from CEPA): planning, design, minor maintenance and repair, emergency, and ministerial, </a:t>
            </a:r>
            <a:r>
              <a:rPr lang="en-US" dirty="0" err="1"/>
              <a:t>etc</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6</a:t>
            </a:fld>
            <a:endParaRPr lang="en-US"/>
          </a:p>
        </p:txBody>
      </p:sp>
    </p:spTree>
    <p:extLst>
      <p:ext uri="{BB962C8B-B14F-4D97-AF65-F5344CB8AC3E}">
        <p14:creationId xmlns:p14="http://schemas.microsoft.com/office/powerpoint/2010/main" val="84617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Adds detail to definition of “action”, </a:t>
            </a:r>
            <a:r>
              <a:rPr lang="en-US" i="1" dirty="0"/>
              <a:t>which could have a major impact on...</a:t>
            </a:r>
          </a:p>
          <a:p>
            <a:r>
              <a:rPr lang="en-US" i="0" dirty="0"/>
              <a:t>Shall not include </a:t>
            </a:r>
            <a:r>
              <a:rPr lang="en-US" sz="1200" i="0" dirty="0"/>
              <a:t>shall not include (1) emergency </a:t>
            </a:r>
            <a:r>
              <a:rPr lang="en-US" sz="1200" dirty="0"/>
              <a:t>measures or (2) ministerial actions that involve no </a:t>
            </a:r>
            <a:r>
              <a:rPr lang="en-US" sz="1200" i="0" dirty="0"/>
              <a:t>exercise of discretion by the state agency</a:t>
            </a:r>
          </a:p>
          <a:p>
            <a:r>
              <a:rPr lang="en-US" sz="1200" i="0" dirty="0"/>
              <a:t>There is a difference between an “action” and “actions which may significantly affect the environment”</a:t>
            </a:r>
            <a:endParaRPr lang="en-US" i="0" dirty="0"/>
          </a:p>
        </p:txBody>
      </p:sp>
      <p:sp>
        <p:nvSpPr>
          <p:cNvPr id="4" name="Slide Number Placeholder 3"/>
          <p:cNvSpPr>
            <a:spLocks noGrp="1"/>
          </p:cNvSpPr>
          <p:nvPr>
            <p:ph type="sldNum" sz="quarter" idx="5"/>
          </p:nvPr>
        </p:nvSpPr>
        <p:spPr/>
        <p:txBody>
          <a:bodyPr/>
          <a:lstStyle/>
          <a:p>
            <a:fld id="{AF2A68CF-F67A-48F6-AD76-25933AA7385B}" type="slidenum">
              <a:rPr lang="en-US" smtClean="0"/>
              <a:t>7</a:t>
            </a:fld>
            <a:endParaRPr lang="en-US"/>
          </a:p>
        </p:txBody>
      </p:sp>
    </p:spTree>
    <p:extLst>
      <p:ext uri="{BB962C8B-B14F-4D97-AF65-F5344CB8AC3E}">
        <p14:creationId xmlns:p14="http://schemas.microsoft.com/office/powerpoint/2010/main" val="199501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projects will go through this entire process.</a:t>
            </a:r>
          </a:p>
        </p:txBody>
      </p:sp>
      <p:sp>
        <p:nvSpPr>
          <p:cNvPr id="4" name="Slide Number Placeholder 3"/>
          <p:cNvSpPr>
            <a:spLocks noGrp="1"/>
          </p:cNvSpPr>
          <p:nvPr>
            <p:ph type="sldNum" sz="quarter" idx="5"/>
          </p:nvPr>
        </p:nvSpPr>
        <p:spPr/>
        <p:txBody>
          <a:bodyPr/>
          <a:lstStyle/>
          <a:p>
            <a:fld id="{AF2A68CF-F67A-48F6-AD76-25933AA7385B}" type="slidenum">
              <a:rPr lang="en-US" smtClean="0"/>
              <a:t>8</a:t>
            </a:fld>
            <a:endParaRPr lang="en-US"/>
          </a:p>
        </p:txBody>
      </p:sp>
    </p:spTree>
    <p:extLst>
      <p:ext uri="{BB962C8B-B14F-4D97-AF65-F5344CB8AC3E}">
        <p14:creationId xmlns:p14="http://schemas.microsoft.com/office/powerpoint/2010/main" val="36322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Generally not considered to be an “action” under CEPA (</a:t>
            </a:r>
            <a:r>
              <a:rPr lang="en-US" dirty="0" err="1">
                <a:solidFill>
                  <a:schemeClr val="tx1"/>
                </a:solidFill>
              </a:rPr>
              <a:t>ie</a:t>
            </a:r>
            <a:r>
              <a:rPr lang="en-US" dirty="0">
                <a:solidFill>
                  <a:schemeClr val="tx1"/>
                </a:solidFill>
              </a:rPr>
              <a:t>. exempt from CEPA): planning, design, minor maintenance and repair, emergency, and ministerial, </a:t>
            </a:r>
            <a:r>
              <a:rPr lang="en-US" dirty="0" err="1">
                <a:solidFill>
                  <a:schemeClr val="tx1"/>
                </a:solidFill>
              </a:rPr>
              <a:t>etc</a:t>
            </a: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Generic ECD: the thresholds are intended to be benchmark for projects and impacts not specifically captured by the 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Environmental Review Checklist (ERC) is a tool to assist in evaluating and documenting an agency’s review.</a:t>
            </a:r>
          </a:p>
          <a:p>
            <a:endParaRPr lang="en-US" dirty="0"/>
          </a:p>
        </p:txBody>
      </p:sp>
      <p:sp>
        <p:nvSpPr>
          <p:cNvPr id="4" name="Slide Number Placeholder 3"/>
          <p:cNvSpPr>
            <a:spLocks noGrp="1"/>
          </p:cNvSpPr>
          <p:nvPr>
            <p:ph type="sldNum" sz="quarter" idx="5"/>
          </p:nvPr>
        </p:nvSpPr>
        <p:spPr/>
        <p:txBody>
          <a:bodyPr/>
          <a:lstStyle/>
          <a:p>
            <a:fld id="{AF2A68CF-F67A-48F6-AD76-25933AA7385B}" type="slidenum">
              <a:rPr lang="en-US" smtClean="0"/>
              <a:t>9</a:t>
            </a:fld>
            <a:endParaRPr lang="en-US"/>
          </a:p>
        </p:txBody>
      </p:sp>
    </p:spTree>
    <p:extLst>
      <p:ext uri="{BB962C8B-B14F-4D97-AF65-F5344CB8AC3E}">
        <p14:creationId xmlns:p14="http://schemas.microsoft.com/office/powerpoint/2010/main" val="353357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ECD is broken out into four sections, most of which contain thresholds that dictate the level of review required by CEPA. </a:t>
            </a:r>
          </a:p>
          <a:p>
            <a:r>
              <a:rPr lang="en-US" dirty="0"/>
              <a:t>Only DOT has its own ECD.</a:t>
            </a:r>
          </a:p>
        </p:txBody>
      </p:sp>
      <p:sp>
        <p:nvSpPr>
          <p:cNvPr id="4" name="Slide Number Placeholder 3"/>
          <p:cNvSpPr>
            <a:spLocks noGrp="1"/>
          </p:cNvSpPr>
          <p:nvPr>
            <p:ph type="sldNum" sz="quarter" idx="5"/>
          </p:nvPr>
        </p:nvSpPr>
        <p:spPr/>
        <p:txBody>
          <a:bodyPr/>
          <a:lstStyle/>
          <a:p>
            <a:fld id="{AF2A68CF-F67A-48F6-AD76-25933AA7385B}" type="slidenum">
              <a:rPr lang="en-US" smtClean="0"/>
              <a:t>10</a:t>
            </a:fld>
            <a:endParaRPr lang="en-US"/>
          </a:p>
        </p:txBody>
      </p:sp>
    </p:spTree>
    <p:extLst>
      <p:ext uri="{BB962C8B-B14F-4D97-AF65-F5344CB8AC3E}">
        <p14:creationId xmlns:p14="http://schemas.microsoft.com/office/powerpoint/2010/main" val="414248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0F6E-D573-4836-95AD-CC436C7EC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12986A-436D-4ABE-8C30-2D8602F94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BD75F3-4C3B-4678-9A8C-9FAA5B216FE7}"/>
              </a:ext>
            </a:extLst>
          </p:cNvPr>
          <p:cNvSpPr>
            <a:spLocks noGrp="1"/>
          </p:cNvSpPr>
          <p:nvPr>
            <p:ph type="dt" sz="half" idx="10"/>
          </p:nvPr>
        </p:nvSpPr>
        <p:spPr/>
        <p:txBody>
          <a:bodyPr/>
          <a:lstStyle/>
          <a:p>
            <a:fld id="{4AAD347D-5ACD-4C99-B74B-A9C85AD731AF}" type="datetimeFigureOut">
              <a:rPr lang="en-US" smtClean="0"/>
              <a:t>10/5/2021</a:t>
            </a:fld>
            <a:endParaRPr lang="en-US" dirty="0"/>
          </a:p>
        </p:txBody>
      </p:sp>
      <p:sp>
        <p:nvSpPr>
          <p:cNvPr id="5" name="Footer Placeholder 4">
            <a:extLst>
              <a:ext uri="{FF2B5EF4-FFF2-40B4-BE49-F238E27FC236}">
                <a16:creationId xmlns:a16="http://schemas.microsoft.com/office/drawing/2014/main" id="{0FEC60C7-BDC2-4E46-A0EE-532DA574C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719076-BBFF-4643-9E85-5049791B69A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568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EDB3-9D30-4586-A4F2-7ED7EAD7E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2F6495-4F7A-44AD-B087-81BBA4F14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21FF6-BF83-4183-8D55-EDC48E227235}"/>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5" name="Footer Placeholder 4">
            <a:extLst>
              <a:ext uri="{FF2B5EF4-FFF2-40B4-BE49-F238E27FC236}">
                <a16:creationId xmlns:a16="http://schemas.microsoft.com/office/drawing/2014/main" id="{E89F6995-ED69-4C70-AE10-C2BD099A5F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5FA871-0425-4793-AD38-A33B9156AD6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1783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4C618-6D68-4EED-9863-BFCA39EAF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D78809-FBAB-4343-A897-643C1752C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E1F7E-6A01-42D4-90EB-DC96322F2931}"/>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5" name="Footer Placeholder 4">
            <a:extLst>
              <a:ext uri="{FF2B5EF4-FFF2-40B4-BE49-F238E27FC236}">
                <a16:creationId xmlns:a16="http://schemas.microsoft.com/office/drawing/2014/main" id="{147DFA5F-80EA-43C2-80ED-1E1C8B68B6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2FC6EB-67CE-48CD-90C2-D76DE35C216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4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33DC-810C-4A21-9B19-D2F31F894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913A0-CF5C-405B-B6A1-9E4549D79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A7C72-6F59-423E-9560-DFC9FD393CDE}"/>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5" name="Footer Placeholder 4">
            <a:extLst>
              <a:ext uri="{FF2B5EF4-FFF2-40B4-BE49-F238E27FC236}">
                <a16:creationId xmlns:a16="http://schemas.microsoft.com/office/drawing/2014/main" id="{A23998F5-47A8-49A7-8567-D0B8D767AD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F9B19-9491-431C-B3AE-AC369B54A21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606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D5CF-937C-4767-8E51-3269F69A6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C8272A-1EE7-4C46-9061-E15E42CFB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DC8E0-C468-406C-AF99-DEA860B99F40}"/>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5" name="Footer Placeholder 4">
            <a:extLst>
              <a:ext uri="{FF2B5EF4-FFF2-40B4-BE49-F238E27FC236}">
                <a16:creationId xmlns:a16="http://schemas.microsoft.com/office/drawing/2014/main" id="{A5364591-4421-43EC-A7A5-32077AA25F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D270F-C651-40AB-88F6-9965BD5290A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99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553E-2DDE-4658-A4FB-AD73A93C1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57632E-C36D-4622-A255-D791B10238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931CF-610D-43A4-A3FC-7E4DBFED6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974928-6C32-4C2D-BBCE-A17B3E3A50AD}"/>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6" name="Footer Placeholder 5">
            <a:extLst>
              <a:ext uri="{FF2B5EF4-FFF2-40B4-BE49-F238E27FC236}">
                <a16:creationId xmlns:a16="http://schemas.microsoft.com/office/drawing/2014/main" id="{81F8CBFE-98C9-489A-A967-C953240BD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939641-8DAE-4B3C-A137-B88397165E7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196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EEE-0D0C-4A15-B992-FE48D6869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16C30-D273-4620-A349-B4B614C27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264D6-5BFD-49CA-B55F-DB29AF714F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02B45-F345-48DB-BC8F-5AA67E92D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C1C19-0FDC-4D67-8477-8CA711D88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629AD-740F-48F4-B345-2531BAC94C86}"/>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8" name="Footer Placeholder 7">
            <a:extLst>
              <a:ext uri="{FF2B5EF4-FFF2-40B4-BE49-F238E27FC236}">
                <a16:creationId xmlns:a16="http://schemas.microsoft.com/office/drawing/2014/main" id="{567E1D61-5C75-41BC-A421-C8A880CF7E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B6E11C-D62A-4822-AFBA-7679DDA07B8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012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194F-4FEE-40F8-ACC9-530151465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9FE63-7205-4DA5-B8F6-4D3E42D88876}"/>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4" name="Footer Placeholder 3">
            <a:extLst>
              <a:ext uri="{FF2B5EF4-FFF2-40B4-BE49-F238E27FC236}">
                <a16:creationId xmlns:a16="http://schemas.microsoft.com/office/drawing/2014/main" id="{A00A9C5F-E57C-43C7-A636-B3CAF78B5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771EFB-5E26-4178-BD23-B8A76C8DD23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84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AAD64-0F4C-4D4E-A129-60527C4C03CF}"/>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3" name="Footer Placeholder 2">
            <a:extLst>
              <a:ext uri="{FF2B5EF4-FFF2-40B4-BE49-F238E27FC236}">
                <a16:creationId xmlns:a16="http://schemas.microsoft.com/office/drawing/2014/main" id="{AAB90396-D9C0-4B7D-B483-2D432C20B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70FE51-E89C-4189-B911-9F78B1F92D79}"/>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510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4D6F-581F-43C5-8C76-30F2BC1E8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6BAFCE-9A78-4672-A8E1-61FE32601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CDD4DD-18F4-4B66-B141-DC5C9D0A6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EDDD3-AE81-4954-A5E0-DD6D6B2E22E8}"/>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6" name="Footer Placeholder 5">
            <a:extLst>
              <a:ext uri="{FF2B5EF4-FFF2-40B4-BE49-F238E27FC236}">
                <a16:creationId xmlns:a16="http://schemas.microsoft.com/office/drawing/2014/main" id="{F8B973E5-003D-4CEF-A264-67C51FFCC0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030B19-BF44-47AF-BFAE-106FA9CC48C1}"/>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033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7EB7-2492-4B1B-937C-2F9DEAC38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C7C78-6610-444E-9D14-60AA6F0F0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3D359-0608-41D1-B0CC-7DAFC93BD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6CB81-6B51-43AD-A466-2A8F4494C581}"/>
              </a:ext>
            </a:extLst>
          </p:cNvPr>
          <p:cNvSpPr>
            <a:spLocks noGrp="1"/>
          </p:cNvSpPr>
          <p:nvPr>
            <p:ph type="dt" sz="half" idx="10"/>
          </p:nvPr>
        </p:nvSpPr>
        <p:spPr/>
        <p:txBody>
          <a:bodyPr/>
          <a:lstStyle/>
          <a:p>
            <a:fld id="{4509A250-FF31-4206-8172-F9D3106AACB1}" type="datetimeFigureOut">
              <a:rPr lang="en-US" smtClean="0"/>
              <a:t>10/5/2021</a:t>
            </a:fld>
            <a:endParaRPr lang="en-US" dirty="0"/>
          </a:p>
        </p:txBody>
      </p:sp>
      <p:sp>
        <p:nvSpPr>
          <p:cNvPr id="6" name="Footer Placeholder 5">
            <a:extLst>
              <a:ext uri="{FF2B5EF4-FFF2-40B4-BE49-F238E27FC236}">
                <a16:creationId xmlns:a16="http://schemas.microsoft.com/office/drawing/2014/main" id="{D2194C4D-D47D-46AA-A86A-930C0CA449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96C2C-C2BA-4603-9A1B-5D0FF335257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285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490D7-5E45-4CF2-A73C-3EC65EE21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C46421-86D5-4B64-9E77-82094F872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CAEA-7157-4685-88DD-065A651FE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10/5/2021</a:t>
            </a:fld>
            <a:endParaRPr lang="en-US" dirty="0"/>
          </a:p>
        </p:txBody>
      </p:sp>
      <p:sp>
        <p:nvSpPr>
          <p:cNvPr id="5" name="Footer Placeholder 4">
            <a:extLst>
              <a:ext uri="{FF2B5EF4-FFF2-40B4-BE49-F238E27FC236}">
                <a16:creationId xmlns:a16="http://schemas.microsoft.com/office/drawing/2014/main" id="{A72B7332-9227-4089-A555-91C0F6212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48AF9E-2C38-4366-A588-9E6BA7E32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46376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portal.ct.gov/-/media/OPM/IGP/ORG/CEPA/Revised-Generic-ECD_0302202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regulations.ct.gov/eRegsPortal/Browse/RCSA/Title_22aSubtitle_22a-1aSection_22a-1a-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portal.ct.gov/-/media/OPM/IGP/ORG/CEPA/Environmental-Review-ChecklistBlank-Fillable02252020.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ortal.ct.gov/OPM/IGPP-MAIN/Responsible-Growth/CEPA/Overview-of-Connecticut-Environmental-Policy-Ac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ortal.ct.gov/-/media/CEQ/Env-Monitor-Notices-in-Word/Sitecore-training-slides-Env-Monitor-Notices-2-6-2020.pdf?la=en&amp;hash=89BEA2886351BDAAC1B45B01C560ED45" TargetMode="External"/><Relationship Id="rId4" Type="http://schemas.openxmlformats.org/officeDocument/2006/relationships/hyperlink" Target="NUL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tthew.pafford@ct.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ruce.Wittchen@ct.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fif"/><Relationship Id="rId7" Type="http://schemas.openxmlformats.org/officeDocument/2006/relationships/image" Target="../media/image5.jfif"/><Relationship Id="rId12" Type="http://schemas.openxmlformats.org/officeDocument/2006/relationships/image" Target="../media/image10.jf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fif"/><Relationship Id="rId11" Type="http://schemas.openxmlformats.org/officeDocument/2006/relationships/image" Target="../media/image9.jfif"/><Relationship Id="rId5" Type="http://schemas.openxmlformats.org/officeDocument/2006/relationships/image" Target="../media/image3.jfif"/><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File:Liberian_Road_Signs_-_Regulatory_Sign_-_Stop.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4670E3-DBC5-4F72-AA3A-25F72E317DCE}"/>
              </a:ext>
            </a:extLst>
          </p:cNvPr>
          <p:cNvSpPr txBox="1">
            <a:spLocks/>
          </p:cNvSpPr>
          <p:nvPr/>
        </p:nvSpPr>
        <p:spPr>
          <a:xfrm>
            <a:off x="7396223" y="428263"/>
            <a:ext cx="4428997" cy="6020038"/>
          </a:xfrm>
          <a:prstGeom prst="rect">
            <a:avLst/>
          </a:prstGeom>
          <a:solidFill>
            <a:schemeClr val="tx2">
              <a:lumMod val="20000"/>
              <a:lumOff val="80000"/>
            </a:schemeClr>
          </a:solidFill>
          <a:ln>
            <a:solidFill>
              <a:schemeClr val="bg1">
                <a:lumMod val="9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396223" y="1385544"/>
            <a:ext cx="4082415" cy="4080598"/>
          </a:xfrm>
        </p:spPr>
        <p:txBody>
          <a:bodyPr anchor="ctr">
            <a:noAutofit/>
          </a:bodyPr>
          <a:lstStyle/>
          <a:p>
            <a:pPr marL="0" indent="0" algn="l">
              <a:buNone/>
            </a:pPr>
            <a:r>
              <a:rPr lang="en-US" sz="2400" dirty="0"/>
              <a:t>Topics of Discussion:</a:t>
            </a:r>
          </a:p>
          <a:p>
            <a:pPr marL="0" indent="0" algn="l">
              <a:buNone/>
            </a:pPr>
            <a:endParaRPr lang="en-US" sz="2400" dirty="0"/>
          </a:p>
          <a:p>
            <a:pPr marL="342900" indent="-228600" algn="l">
              <a:buFont typeface="Arial" panose="020B0604020202020204" pitchFamily="34" charset="0"/>
              <a:buChar char="•"/>
            </a:pPr>
            <a:r>
              <a:rPr lang="en-US" sz="2400" dirty="0"/>
              <a:t>CEPA Overview</a:t>
            </a:r>
          </a:p>
          <a:p>
            <a:pPr marL="342900" indent="-228600" algn="l">
              <a:buFont typeface="Arial" panose="020B0604020202020204" pitchFamily="34" charset="0"/>
              <a:buChar char="•"/>
            </a:pPr>
            <a:r>
              <a:rPr lang="en-US" sz="2400" dirty="0"/>
              <a:t>Determining Environmental Significance</a:t>
            </a:r>
          </a:p>
          <a:p>
            <a:pPr marL="342900" indent="-228600" algn="l">
              <a:buFont typeface="Arial" panose="020B0604020202020204" pitchFamily="34" charset="0"/>
              <a:buChar char="•"/>
            </a:pPr>
            <a:r>
              <a:rPr lang="en-US" sz="2400" dirty="0"/>
              <a:t>Step-by-step CEPA Process</a:t>
            </a:r>
          </a:p>
          <a:p>
            <a:pPr marL="342900" indent="-228600" algn="l">
              <a:buFont typeface="Arial" panose="020B0604020202020204" pitchFamily="34" charset="0"/>
              <a:buChar char="•"/>
            </a:pPr>
            <a:r>
              <a:rPr lang="en-US" sz="2400" dirty="0"/>
              <a:t>Additional Resources</a:t>
            </a:r>
          </a:p>
          <a:p>
            <a:pPr marL="342900" indent="-228600" algn="l">
              <a:buFont typeface="Arial" panose="020B0604020202020204" pitchFamily="34" charset="0"/>
              <a:buChar char="•"/>
            </a:pPr>
            <a:r>
              <a:rPr lang="en-US" sz="2400" dirty="0"/>
              <a:t>CEPA and NEPA</a:t>
            </a:r>
          </a:p>
          <a:p>
            <a:pPr marL="342900" indent="-228600" algn="l">
              <a:buFont typeface="Arial" panose="020B0604020202020204" pitchFamily="34" charset="0"/>
              <a:buChar char="•"/>
            </a:pPr>
            <a:r>
              <a:rPr lang="en-US" sz="2400" dirty="0"/>
              <a:t>Questions</a:t>
            </a:r>
          </a:p>
          <a:p>
            <a:endParaRPr lang="en-US" sz="2200" dirty="0"/>
          </a:p>
        </p:txBody>
      </p:sp>
      <p:sp>
        <p:nvSpPr>
          <p:cNvPr id="14" name="Title 1">
            <a:extLst>
              <a:ext uri="{FF2B5EF4-FFF2-40B4-BE49-F238E27FC236}">
                <a16:creationId xmlns:a16="http://schemas.microsoft.com/office/drawing/2014/main" id="{F283F9FF-2DA1-4557-972E-8526344659FF}"/>
              </a:ext>
            </a:extLst>
          </p:cNvPr>
          <p:cNvSpPr txBox="1">
            <a:spLocks/>
          </p:cNvSpPr>
          <p:nvPr/>
        </p:nvSpPr>
        <p:spPr>
          <a:xfrm>
            <a:off x="920167" y="1724276"/>
            <a:ext cx="6346103" cy="34058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dirty="0"/>
              <a:t>Connecticut Environmental Policy Act (CEPA) Training</a:t>
            </a:r>
            <a:br>
              <a:rPr lang="en-US" sz="2400" dirty="0"/>
            </a:br>
            <a:br>
              <a:rPr lang="en-US" sz="2500" dirty="0"/>
            </a:br>
            <a:r>
              <a:rPr lang="en-US" sz="2500" dirty="0"/>
              <a:t>Prepared by the Office of Policy and Management (OPM) 10/06/2021</a:t>
            </a:r>
            <a:br>
              <a:rPr lang="en-US" sz="2400" dirty="0"/>
            </a:br>
            <a:endParaRPr lang="en-US" sz="2400" dirty="0"/>
          </a:p>
        </p:txBody>
      </p:sp>
    </p:spTree>
    <p:extLst>
      <p:ext uri="{BB962C8B-B14F-4D97-AF65-F5344CB8AC3E}">
        <p14:creationId xmlns:p14="http://schemas.microsoft.com/office/powerpoint/2010/main" val="103465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D65541-7CDE-4996-AD2D-88D8D2A058C2}"/>
              </a:ext>
            </a:extLst>
          </p:cNvPr>
          <p:cNvPicPr>
            <a:picLocks noChangeAspect="1"/>
          </p:cNvPicPr>
          <p:nvPr/>
        </p:nvPicPr>
        <p:blipFill>
          <a:blip r:embed="rId3"/>
          <a:srcRect/>
          <a:stretch/>
        </p:blipFill>
        <p:spPr>
          <a:xfrm>
            <a:off x="553972" y="1950492"/>
            <a:ext cx="3275104" cy="4238370"/>
          </a:xfrm>
          <a:prstGeom prst="rect">
            <a:avLst/>
          </a:prstGeom>
          <a:ln w="152400">
            <a:solidFill>
              <a:srgbClr val="8FAADC"/>
            </a:solidFill>
            <a:miter lim="800000"/>
          </a:ln>
        </p:spPr>
      </p:pic>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366618" y="342070"/>
            <a:ext cx="11501941" cy="1359040"/>
          </a:xfrm>
          <a:solidFill>
            <a:srgbClr val="4472C4"/>
          </a:solidFill>
        </p:spPr>
        <p:txBody>
          <a:bodyPr>
            <a:normAutofit/>
          </a:bodyPr>
          <a:lstStyle/>
          <a:p>
            <a:pPr algn="ctr"/>
            <a:r>
              <a:rPr lang="fr-FR" sz="3600" dirty="0" err="1">
                <a:solidFill>
                  <a:schemeClr val="bg1"/>
                </a:solidFill>
              </a:rPr>
              <a:t>Generic</a:t>
            </a:r>
            <a:r>
              <a:rPr lang="fr-FR" sz="3600" dirty="0">
                <a:solidFill>
                  <a:schemeClr val="bg1"/>
                </a:solidFill>
              </a:rPr>
              <a:t> </a:t>
            </a:r>
            <a:r>
              <a:rPr lang="fr-FR" sz="3600" dirty="0" err="1">
                <a:solidFill>
                  <a:schemeClr val="bg1"/>
                </a:solidFill>
              </a:rPr>
              <a:t>Environmental</a:t>
            </a:r>
            <a:r>
              <a:rPr lang="fr-FR" sz="3600" dirty="0">
                <a:solidFill>
                  <a:schemeClr val="bg1"/>
                </a:solidFill>
              </a:rPr>
              <a:t> Classification Document (ECD)</a:t>
            </a:r>
            <a:br>
              <a:rPr lang="fr-FR" sz="3600" dirty="0">
                <a:solidFill>
                  <a:schemeClr val="bg1"/>
                </a:solidFill>
              </a:rPr>
            </a:br>
            <a:r>
              <a:rPr lang="fr-FR" sz="2000" i="1" dirty="0">
                <a:hlinkClick r:id="rId4"/>
              </a:rPr>
              <a:t>https://portal.ct.gov/-/media/OPM/IGP/ORG/CEPA/Revised-Generic-ECD_03022021.pdf</a:t>
            </a:r>
            <a:r>
              <a:rPr lang="fr-FR" sz="2000" i="1" dirty="0"/>
              <a:t> </a:t>
            </a:r>
            <a:endParaRPr lang="en-US" sz="2000" i="1" dirty="0"/>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FE8621D-57CD-4929-AA20-2595EB44AED5}"/>
              </a:ext>
            </a:extLst>
          </p:cNvPr>
          <p:cNvSpPr txBox="1">
            <a:spLocks/>
          </p:cNvSpPr>
          <p:nvPr/>
        </p:nvSpPr>
        <p:spPr>
          <a:xfrm>
            <a:off x="7642526" y="1798119"/>
            <a:ext cx="4183516" cy="391817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698832" y="2329772"/>
            <a:ext cx="4148469" cy="3417275"/>
          </a:xfrm>
        </p:spPr>
        <p:txBody>
          <a:bodyPr anchor="ctr">
            <a:noAutofit/>
          </a:bodyPr>
          <a:lstStyle/>
          <a:p>
            <a:pPr marL="0" lvl="0" indent="0">
              <a:lnSpc>
                <a:spcPct val="100000"/>
              </a:lnSpc>
              <a:buNone/>
            </a:pPr>
            <a:endParaRPr lang="en-US" sz="2000" dirty="0"/>
          </a:p>
          <a:p>
            <a:pPr>
              <a:lnSpc>
                <a:spcPct val="100000"/>
              </a:lnSpc>
              <a:spcBef>
                <a:spcPts val="100"/>
              </a:spcBef>
            </a:pPr>
            <a:r>
              <a:rPr lang="en-US" sz="2000" dirty="0"/>
              <a:t>The ECD is a list of typical agency actions that may have significant environmental impacts and is a tool to assist agencies in determining if a proposed action warrants further CEPA evaluation. </a:t>
            </a:r>
          </a:p>
          <a:p>
            <a:pPr>
              <a:lnSpc>
                <a:spcPct val="100000"/>
              </a:lnSpc>
              <a:spcBef>
                <a:spcPts val="100"/>
              </a:spcBef>
            </a:pPr>
            <a:endParaRPr lang="en-US" sz="2000" dirty="0"/>
          </a:p>
          <a:p>
            <a:pPr>
              <a:lnSpc>
                <a:spcPct val="100000"/>
              </a:lnSpc>
              <a:spcBef>
                <a:spcPts val="100"/>
              </a:spcBef>
            </a:pPr>
            <a:r>
              <a:rPr lang="en-US" sz="2000" dirty="0"/>
              <a:t>It is often the first step in determining an action’s environmental significance.</a:t>
            </a:r>
          </a:p>
          <a:p>
            <a:pPr>
              <a:lnSpc>
                <a:spcPct val="100000"/>
              </a:lnSpc>
              <a:spcBef>
                <a:spcPts val="100"/>
              </a:spcBef>
            </a:pPr>
            <a:endParaRPr lang="en-US" sz="2000" dirty="0"/>
          </a:p>
          <a:p>
            <a:pPr marL="0" lvl="0" indent="0">
              <a:lnSpc>
                <a:spcPct val="100000"/>
              </a:lnSpc>
              <a:buNone/>
            </a:pPr>
            <a:endParaRPr lang="en-US" sz="2000" dirty="0"/>
          </a:p>
          <a:p>
            <a:pPr>
              <a:lnSpc>
                <a:spcPct val="100000"/>
              </a:lnSpc>
            </a:pPr>
            <a:endParaRPr lang="en-US" sz="2000" dirty="0"/>
          </a:p>
        </p:txBody>
      </p:sp>
      <p:pic>
        <p:nvPicPr>
          <p:cNvPr id="6" name="Picture 5">
            <a:extLst>
              <a:ext uri="{FF2B5EF4-FFF2-40B4-BE49-F238E27FC236}">
                <a16:creationId xmlns:a16="http://schemas.microsoft.com/office/drawing/2014/main" id="{586E87B6-01F9-40ED-AE72-99264D5507FD}"/>
              </a:ext>
            </a:extLst>
          </p:cNvPr>
          <p:cNvPicPr>
            <a:picLocks noChangeAspect="1"/>
          </p:cNvPicPr>
          <p:nvPr/>
        </p:nvPicPr>
        <p:blipFill>
          <a:blip r:embed="rId5"/>
          <a:srcRect/>
          <a:stretch/>
        </p:blipFill>
        <p:spPr>
          <a:xfrm>
            <a:off x="4098249" y="1950492"/>
            <a:ext cx="3275103" cy="4238369"/>
          </a:xfrm>
          <a:prstGeom prst="rect">
            <a:avLst/>
          </a:prstGeom>
          <a:ln w="152400">
            <a:solidFill>
              <a:srgbClr val="8FAADC"/>
            </a:solidFill>
            <a:miter lim="800000"/>
          </a:ln>
        </p:spPr>
      </p:pic>
      <p:sp>
        <p:nvSpPr>
          <p:cNvPr id="11" name="Rectangle 10">
            <a:extLst>
              <a:ext uri="{FF2B5EF4-FFF2-40B4-BE49-F238E27FC236}">
                <a16:creationId xmlns:a16="http://schemas.microsoft.com/office/drawing/2014/main" id="{6A976B7F-76C6-4A9D-A2E4-B961551CC299}"/>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61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418288" y="321733"/>
            <a:ext cx="11341868" cy="1061328"/>
          </a:xfrm>
          <a:solidFill>
            <a:srgbClr val="4472C4"/>
          </a:solidFill>
        </p:spPr>
        <p:txBody>
          <a:bodyPr>
            <a:normAutofit/>
          </a:bodyPr>
          <a:lstStyle/>
          <a:p>
            <a:pPr algn="ctr"/>
            <a:r>
              <a:rPr lang="en-US" sz="3600" dirty="0">
                <a:solidFill>
                  <a:schemeClr val="bg1"/>
                </a:solidFill>
              </a:rPr>
              <a:t>Factors identified in 22a-1a-3 of the RCSA</a:t>
            </a:r>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40A084B-2973-4C2D-8E27-25E5DC8EF38B}"/>
              </a:ext>
            </a:extLst>
          </p:cNvPr>
          <p:cNvSpPr/>
          <p:nvPr/>
        </p:nvSpPr>
        <p:spPr>
          <a:xfrm>
            <a:off x="945499" y="1669922"/>
            <a:ext cx="10301001" cy="995329"/>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consideration of the direct, indirect, and cumulative effects of the factors listed:</a:t>
            </a:r>
          </a:p>
          <a:p>
            <a:pPr algn="ctr"/>
            <a:r>
              <a:rPr lang="en-US" i="1" dirty="0">
                <a:hlinkClick r:id="rId3"/>
              </a:rPr>
              <a:t>https://eregulations.ct.gov/eRegsPortal/Browse/RCSA/Title_22aSubtitle_22a-1aSection_22a-1a-3/</a:t>
            </a:r>
            <a:r>
              <a:rPr lang="en-US" i="1" dirty="0"/>
              <a:t>  </a:t>
            </a:r>
          </a:p>
        </p:txBody>
      </p:sp>
      <p:sp>
        <p:nvSpPr>
          <p:cNvPr id="5" name="Rectangle: Rounded Corners 4">
            <a:extLst>
              <a:ext uri="{FF2B5EF4-FFF2-40B4-BE49-F238E27FC236}">
                <a16:creationId xmlns:a16="http://schemas.microsoft.com/office/drawing/2014/main" id="{7E22829B-D8D9-4B8C-B0FE-C92BE6B562C0}"/>
              </a:ext>
            </a:extLst>
          </p:cNvPr>
          <p:cNvSpPr/>
          <p:nvPr/>
        </p:nvSpPr>
        <p:spPr>
          <a:xfrm>
            <a:off x="418288" y="2947481"/>
            <a:ext cx="3644966" cy="3108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 effects are the primary environmental consequences;</a:t>
            </a:r>
          </a:p>
        </p:txBody>
      </p:sp>
      <p:sp>
        <p:nvSpPr>
          <p:cNvPr id="11" name="Rectangle: Rounded Corners 10">
            <a:extLst>
              <a:ext uri="{FF2B5EF4-FFF2-40B4-BE49-F238E27FC236}">
                <a16:creationId xmlns:a16="http://schemas.microsoft.com/office/drawing/2014/main" id="{944E95C9-E31E-4807-97E7-03D89974C822}"/>
              </a:ext>
            </a:extLst>
          </p:cNvPr>
          <p:cNvSpPr/>
          <p:nvPr/>
        </p:nvSpPr>
        <p:spPr>
          <a:xfrm>
            <a:off x="8074386" y="2958671"/>
            <a:ext cx="3685770" cy="309774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Cumulative effects are the effects on the environment which result from the incremental impact of the action when considered with past, present or reasonably foreseeable future actions to be undertaken by the sponsoring or participating agencies. </a:t>
            </a:r>
          </a:p>
        </p:txBody>
      </p:sp>
      <p:sp>
        <p:nvSpPr>
          <p:cNvPr id="12" name="Rectangle: Rounded Corners 11">
            <a:extLst>
              <a:ext uri="{FF2B5EF4-FFF2-40B4-BE49-F238E27FC236}">
                <a16:creationId xmlns:a16="http://schemas.microsoft.com/office/drawing/2014/main" id="{B042E441-B3B9-4592-9CB1-49DE3E60F5A1}"/>
              </a:ext>
            </a:extLst>
          </p:cNvPr>
          <p:cNvSpPr/>
          <p:nvPr/>
        </p:nvSpPr>
        <p:spPr>
          <a:xfrm>
            <a:off x="4257014" y="2958671"/>
            <a:ext cx="3644966" cy="3108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Indirect effects are the secondary consequences ... which could result from additional activities induced or stimulated by the action; and</a:t>
            </a:r>
          </a:p>
        </p:txBody>
      </p:sp>
      <p:sp>
        <p:nvSpPr>
          <p:cNvPr id="13" name="Rectangle 12">
            <a:extLst>
              <a:ext uri="{FF2B5EF4-FFF2-40B4-BE49-F238E27FC236}">
                <a16:creationId xmlns:a16="http://schemas.microsoft.com/office/drawing/2014/main" id="{E223054A-3627-4BB0-8EBC-56768C12821E}"/>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19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C8D65541-7CDE-4996-AD2D-88D8D2A058C2}"/>
              </a:ext>
            </a:extLst>
          </p:cNvPr>
          <p:cNvPicPr>
            <a:picLocks noChangeAspect="1"/>
          </p:cNvPicPr>
          <p:nvPr/>
        </p:nvPicPr>
        <p:blipFill>
          <a:blip r:embed="rId3"/>
          <a:stretch>
            <a:fillRect/>
          </a:stretch>
        </p:blipFill>
        <p:spPr>
          <a:xfrm>
            <a:off x="569362" y="1667688"/>
            <a:ext cx="3273513" cy="4353022"/>
          </a:xfrm>
          <a:prstGeom prst="rect">
            <a:avLst/>
          </a:prstGeom>
          <a:ln w="152400">
            <a:solidFill>
              <a:srgbClr val="8FAADC"/>
            </a:solidFill>
            <a:miter lim="800000"/>
          </a:ln>
        </p:spPr>
      </p:pic>
      <p:sp>
        <p:nvSpPr>
          <p:cNvPr id="2" name="Title 1">
            <a:extLst>
              <a:ext uri="{FF2B5EF4-FFF2-40B4-BE49-F238E27FC236}">
                <a16:creationId xmlns:a16="http://schemas.microsoft.com/office/drawing/2014/main" id="{BC738E71-F1B2-4E93-8E2C-E9E340EAF873}"/>
              </a:ext>
            </a:extLst>
          </p:cNvPr>
          <p:cNvSpPr>
            <a:spLocks noGrp="1"/>
          </p:cNvSpPr>
          <p:nvPr>
            <p:ph type="title"/>
          </p:nvPr>
        </p:nvSpPr>
        <p:spPr>
          <a:xfrm>
            <a:off x="420328" y="249383"/>
            <a:ext cx="11351344" cy="1198612"/>
          </a:xfrm>
          <a:solidFill>
            <a:srgbClr val="4472C4"/>
          </a:solidFill>
        </p:spPr>
        <p:txBody>
          <a:bodyPr>
            <a:normAutofit/>
          </a:bodyPr>
          <a:lstStyle/>
          <a:p>
            <a:pPr algn="ctr"/>
            <a:r>
              <a:rPr lang="en-US" sz="3600" dirty="0">
                <a:solidFill>
                  <a:schemeClr val="bg1"/>
                </a:solidFill>
              </a:rPr>
              <a:t>Environmental Review Checklist (ERC) </a:t>
            </a:r>
            <a:br>
              <a:rPr lang="en-US" sz="3600" dirty="0">
                <a:solidFill>
                  <a:schemeClr val="bg1"/>
                </a:solidFill>
              </a:rPr>
            </a:br>
            <a:r>
              <a:rPr lang="en-US" sz="2000" i="1" dirty="0">
                <a:hlinkClick r:id="rId4"/>
              </a:rPr>
              <a:t>https://portal.ct.gov/-/media/OPM/IGP/ORG/CEPA/Environmental-Review-ChecklistBlank-Fillable02252020.docx</a:t>
            </a:r>
            <a:r>
              <a:rPr lang="en-US" sz="2000" i="1" dirty="0"/>
              <a:t> </a:t>
            </a:r>
          </a:p>
        </p:txBody>
      </p:sp>
      <p:sp>
        <p:nvSpPr>
          <p:cNvPr id="12" name="Title 1">
            <a:extLst>
              <a:ext uri="{FF2B5EF4-FFF2-40B4-BE49-F238E27FC236}">
                <a16:creationId xmlns:a16="http://schemas.microsoft.com/office/drawing/2014/main" id="{83EF4819-0277-4E32-A0B9-477C112F4DCA}"/>
              </a:ext>
            </a:extLst>
          </p:cNvPr>
          <p:cNvSpPr txBox="1">
            <a:spLocks/>
          </p:cNvSpPr>
          <p:nvPr/>
        </p:nvSpPr>
        <p:spPr>
          <a:xfrm>
            <a:off x="7642526" y="1798119"/>
            <a:ext cx="4183516" cy="4353020"/>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7677573" y="3005614"/>
            <a:ext cx="4148469" cy="2562014"/>
          </a:xfrm>
        </p:spPr>
        <p:txBody>
          <a:bodyPr anchor="ctr">
            <a:noAutofit/>
          </a:bodyPr>
          <a:lstStyle/>
          <a:p>
            <a:pPr>
              <a:lnSpc>
                <a:spcPct val="100000"/>
              </a:lnSpc>
              <a:spcBef>
                <a:spcPts val="100"/>
              </a:spcBef>
            </a:pPr>
            <a:r>
              <a:rPr lang="en-US" sz="1800" dirty="0"/>
              <a:t>Used to assist agencies in determining whether an action requires Scoping, and to record an agency’s initial assessment of the potential environmental effects of a proposed action.</a:t>
            </a:r>
          </a:p>
          <a:p>
            <a:pPr>
              <a:lnSpc>
                <a:spcPct val="100000"/>
              </a:lnSpc>
              <a:spcBef>
                <a:spcPts val="100"/>
              </a:spcBef>
            </a:pPr>
            <a:endParaRPr lang="en-US" sz="1800" dirty="0"/>
          </a:p>
          <a:p>
            <a:pPr>
              <a:lnSpc>
                <a:spcPct val="100000"/>
              </a:lnSpc>
              <a:spcBef>
                <a:spcPts val="100"/>
              </a:spcBef>
            </a:pPr>
            <a:r>
              <a:rPr lang="en-US" sz="1800" dirty="0"/>
              <a:t>A sponsoring agency is required to publish its completed ERC whenever it publishes a post-scoping notice indicating that an EIE will not be prepared.</a:t>
            </a:r>
          </a:p>
          <a:p>
            <a:pPr>
              <a:lnSpc>
                <a:spcPct val="100000"/>
              </a:lnSpc>
              <a:spcBef>
                <a:spcPts val="100"/>
              </a:spcBef>
            </a:pPr>
            <a:endParaRPr lang="en-US" sz="1800" dirty="0"/>
          </a:p>
          <a:p>
            <a:pPr marL="0" lvl="0" indent="0">
              <a:lnSpc>
                <a:spcPct val="100000"/>
              </a:lnSpc>
              <a:buNone/>
            </a:pPr>
            <a:endParaRPr lang="en-US" sz="1800" dirty="0"/>
          </a:p>
          <a:p>
            <a:pPr>
              <a:lnSpc>
                <a:spcPct val="100000"/>
              </a:lnSpc>
            </a:pPr>
            <a:endParaRPr lang="en-US" sz="1800" dirty="0"/>
          </a:p>
        </p:txBody>
      </p:sp>
      <p:pic>
        <p:nvPicPr>
          <p:cNvPr id="6" name="Picture 5" descr="Text, letter&#10;&#10;Description automatically generated">
            <a:extLst>
              <a:ext uri="{FF2B5EF4-FFF2-40B4-BE49-F238E27FC236}">
                <a16:creationId xmlns:a16="http://schemas.microsoft.com/office/drawing/2014/main" id="{586E87B6-01F9-40ED-AE72-99264D5507FD}"/>
              </a:ext>
            </a:extLst>
          </p:cNvPr>
          <p:cNvPicPr>
            <a:picLocks noChangeAspect="1"/>
          </p:cNvPicPr>
          <p:nvPr/>
        </p:nvPicPr>
        <p:blipFill>
          <a:blip r:embed="rId5"/>
          <a:stretch>
            <a:fillRect/>
          </a:stretch>
        </p:blipFill>
        <p:spPr>
          <a:xfrm>
            <a:off x="3998897" y="1668392"/>
            <a:ext cx="3273512" cy="4353020"/>
          </a:xfrm>
          <a:prstGeom prst="rect">
            <a:avLst/>
          </a:prstGeom>
          <a:ln w="152400">
            <a:solidFill>
              <a:srgbClr val="8FAADC"/>
            </a:solidFill>
            <a:miter lim="800000"/>
          </a:ln>
        </p:spPr>
      </p:pic>
      <p:sp>
        <p:nvSpPr>
          <p:cNvPr id="11" name="Rectangle 10">
            <a:extLst>
              <a:ext uri="{FF2B5EF4-FFF2-40B4-BE49-F238E27FC236}">
                <a16:creationId xmlns:a16="http://schemas.microsoft.com/office/drawing/2014/main" id="{F1246520-AACE-4CD0-9A27-A36749C1CF8D}"/>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29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76475"/>
            <a:ext cx="2267907" cy="637724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1" name="Rectangle: Rounded Corners 10">
            <a:extLst>
              <a:ext uri="{FF2B5EF4-FFF2-40B4-BE49-F238E27FC236}">
                <a16:creationId xmlns:a16="http://schemas.microsoft.com/office/drawing/2014/main" id="{6045762A-EE50-479C-9561-7706A6FF8585}"/>
              </a:ext>
            </a:extLst>
          </p:cNvPr>
          <p:cNvSpPr/>
          <p:nvPr/>
        </p:nvSpPr>
        <p:spPr>
          <a:xfrm>
            <a:off x="4138059" y="1607432"/>
            <a:ext cx="7362906" cy="912390"/>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Agency provides publication in the Environmental Monitor for a minimum of 30-days to accept public comments, and may hold a public informational meeting or be required to do so.</a:t>
            </a:r>
          </a:p>
        </p:txBody>
      </p:sp>
      <p:sp>
        <p:nvSpPr>
          <p:cNvPr id="12" name="Rectangle: Rounded Corners 11">
            <a:extLst>
              <a:ext uri="{FF2B5EF4-FFF2-40B4-BE49-F238E27FC236}">
                <a16:creationId xmlns:a16="http://schemas.microsoft.com/office/drawing/2014/main" id="{26A30B8D-1FCE-4AD8-8F12-FD2731CC95F4}"/>
              </a:ext>
            </a:extLst>
          </p:cNvPr>
          <p:cNvSpPr/>
          <p:nvPr/>
        </p:nvSpPr>
        <p:spPr>
          <a:xfrm>
            <a:off x="4138061" y="2838239"/>
            <a:ext cx="7362905"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Scoping notice shall include enough project detail to provide for adequate public consideration and comment.</a:t>
            </a:r>
          </a:p>
        </p:txBody>
      </p:sp>
      <p:sp>
        <p:nvSpPr>
          <p:cNvPr id="13" name="Rectangle: Rounded Corners 12">
            <a:extLst>
              <a:ext uri="{FF2B5EF4-FFF2-40B4-BE49-F238E27FC236}">
                <a16:creationId xmlns:a16="http://schemas.microsoft.com/office/drawing/2014/main" id="{1CE8CE68-252C-4F16-A9E6-8F8D320B213F}"/>
              </a:ext>
            </a:extLst>
          </p:cNvPr>
          <p:cNvSpPr/>
          <p:nvPr/>
        </p:nvSpPr>
        <p:spPr>
          <a:xfrm>
            <a:off x="4138059" y="3916023"/>
            <a:ext cx="7362905"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Projects that undertake scoping </a:t>
            </a:r>
            <a:r>
              <a:rPr lang="en-US" u="sng" dirty="0"/>
              <a:t>MUST</a:t>
            </a:r>
            <a:r>
              <a:rPr lang="en-US" dirty="0"/>
              <a:t> culminate with a post-scoping notice.</a:t>
            </a:r>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1386EE-3D02-46BB-A696-72E9D2F8BB0A}"/>
              </a:ext>
            </a:extLst>
          </p:cNvPr>
          <p:cNvSpPr/>
          <p:nvPr/>
        </p:nvSpPr>
        <p:spPr>
          <a:xfrm>
            <a:off x="518989" y="3441463"/>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Scoping</a:t>
            </a:r>
          </a:p>
        </p:txBody>
      </p:sp>
      <p:sp>
        <p:nvSpPr>
          <p:cNvPr id="24" name="Oval 23">
            <a:extLst>
              <a:ext uri="{FF2B5EF4-FFF2-40B4-BE49-F238E27FC236}">
                <a16:creationId xmlns:a16="http://schemas.microsoft.com/office/drawing/2014/main" id="{34C61D4C-50F7-44DD-9983-E90844E29D72}"/>
              </a:ext>
            </a:extLst>
          </p:cNvPr>
          <p:cNvSpPr/>
          <p:nvPr/>
        </p:nvSpPr>
        <p:spPr>
          <a:xfrm>
            <a:off x="649539" y="3575602"/>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9443E37-0CFF-49D4-BE1A-311A629AC976}"/>
              </a:ext>
            </a:extLst>
          </p:cNvPr>
          <p:cNvSpPr/>
          <p:nvPr/>
        </p:nvSpPr>
        <p:spPr>
          <a:xfrm>
            <a:off x="291625" y="266428"/>
            <a:ext cx="3414531" cy="213358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purpose of scoping is to notify the public and provide opportunity for public comment. (Section 22a-1a-6 of the RCSA)</a:t>
            </a:r>
          </a:p>
        </p:txBody>
      </p:sp>
      <p:sp>
        <p:nvSpPr>
          <p:cNvPr id="21" name="Rectangle: Rounded Corners 20">
            <a:extLst>
              <a:ext uri="{FF2B5EF4-FFF2-40B4-BE49-F238E27FC236}">
                <a16:creationId xmlns:a16="http://schemas.microsoft.com/office/drawing/2014/main" id="{56A2DDFC-4D18-40D3-BC63-D3358F282B5B}"/>
              </a:ext>
            </a:extLst>
          </p:cNvPr>
          <p:cNvSpPr/>
          <p:nvPr/>
        </p:nvSpPr>
        <p:spPr>
          <a:xfrm>
            <a:off x="7538020" y="6210840"/>
            <a:ext cx="4317582" cy="359498"/>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Post-Scoping</a:t>
            </a:r>
          </a:p>
        </p:txBody>
      </p:sp>
      <p:sp>
        <p:nvSpPr>
          <p:cNvPr id="26" name="Arrow: Down 25">
            <a:extLst>
              <a:ext uri="{FF2B5EF4-FFF2-40B4-BE49-F238E27FC236}">
                <a16:creationId xmlns:a16="http://schemas.microsoft.com/office/drawing/2014/main" id="{9F906048-AE54-42B5-B8D2-A8FD17635C80}"/>
              </a:ext>
            </a:extLst>
          </p:cNvPr>
          <p:cNvSpPr/>
          <p:nvPr/>
        </p:nvSpPr>
        <p:spPr>
          <a:xfrm>
            <a:off x="7472936" y="3545951"/>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1D80C963-07BD-41ED-A1F0-85FF1D1E7761}"/>
              </a:ext>
            </a:extLst>
          </p:cNvPr>
          <p:cNvSpPr/>
          <p:nvPr/>
        </p:nvSpPr>
        <p:spPr>
          <a:xfrm>
            <a:off x="7472936" y="2460490"/>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448E373-356C-4517-8600-18D5C9B44982}"/>
              </a:ext>
            </a:extLst>
          </p:cNvPr>
          <p:cNvSpPr/>
          <p:nvPr/>
        </p:nvSpPr>
        <p:spPr>
          <a:xfrm>
            <a:off x="9350234" y="5801967"/>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1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88924"/>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1" name="Rectangle: Rounded Corners 10">
            <a:extLst>
              <a:ext uri="{FF2B5EF4-FFF2-40B4-BE49-F238E27FC236}">
                <a16:creationId xmlns:a16="http://schemas.microsoft.com/office/drawing/2014/main" id="{6045762A-EE50-479C-9561-7706A6FF8585}"/>
              </a:ext>
            </a:extLst>
          </p:cNvPr>
          <p:cNvSpPr/>
          <p:nvPr/>
        </p:nvSpPr>
        <p:spPr>
          <a:xfrm>
            <a:off x="4179555" y="468551"/>
            <a:ext cx="7362906"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completing scoping, the agency shall consult with all state agencies and municipalities that submitted substantive comments. </a:t>
            </a:r>
          </a:p>
        </p:txBody>
      </p:sp>
      <p:sp>
        <p:nvSpPr>
          <p:cNvPr id="14" name="Rectangle: Rounded Corners 13">
            <a:extLst>
              <a:ext uri="{FF2B5EF4-FFF2-40B4-BE49-F238E27FC236}">
                <a16:creationId xmlns:a16="http://schemas.microsoft.com/office/drawing/2014/main" id="{965BD927-D758-400A-90D7-760789BACE6A}"/>
              </a:ext>
            </a:extLst>
          </p:cNvPr>
          <p:cNvSpPr/>
          <p:nvPr/>
        </p:nvSpPr>
        <p:spPr>
          <a:xfrm>
            <a:off x="7538020" y="6210840"/>
            <a:ext cx="4317582" cy="359498"/>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EIE</a:t>
            </a:r>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1386EE-3D02-46BB-A696-72E9D2F8BB0A}"/>
              </a:ext>
            </a:extLst>
          </p:cNvPr>
          <p:cNvSpPr/>
          <p:nvPr/>
        </p:nvSpPr>
        <p:spPr>
          <a:xfrm>
            <a:off x="518989" y="3441463"/>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Post Scoping</a:t>
            </a:r>
          </a:p>
        </p:txBody>
      </p:sp>
      <p:sp>
        <p:nvSpPr>
          <p:cNvPr id="24" name="Oval 23">
            <a:extLst>
              <a:ext uri="{FF2B5EF4-FFF2-40B4-BE49-F238E27FC236}">
                <a16:creationId xmlns:a16="http://schemas.microsoft.com/office/drawing/2014/main" id="{34C61D4C-50F7-44DD-9983-E90844E29D72}"/>
              </a:ext>
            </a:extLst>
          </p:cNvPr>
          <p:cNvSpPr/>
          <p:nvPr/>
        </p:nvSpPr>
        <p:spPr>
          <a:xfrm>
            <a:off x="649539" y="3575602"/>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20B2076-F648-417A-BCD1-9E747E9B25B5}"/>
              </a:ext>
            </a:extLst>
          </p:cNvPr>
          <p:cNvSpPr/>
          <p:nvPr/>
        </p:nvSpPr>
        <p:spPr>
          <a:xfrm>
            <a:off x="4179555" y="3716353"/>
            <a:ext cx="3331562" cy="223883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no EIE, then the agency shall also publish a completed Environmental Review Checklist (ERC) with the notice. Publication of the notice concludes the agency’s CEPA responsibilities.</a:t>
            </a:r>
          </a:p>
          <a:p>
            <a:endParaRPr lang="en-US" dirty="0"/>
          </a:p>
        </p:txBody>
      </p:sp>
      <p:sp>
        <p:nvSpPr>
          <p:cNvPr id="16" name="Rectangle: Rounded Corners 15">
            <a:extLst>
              <a:ext uri="{FF2B5EF4-FFF2-40B4-BE49-F238E27FC236}">
                <a16:creationId xmlns:a16="http://schemas.microsoft.com/office/drawing/2014/main" id="{A8674E1A-2E0E-4D9A-B081-F8EACC8E15E8}"/>
              </a:ext>
            </a:extLst>
          </p:cNvPr>
          <p:cNvSpPr/>
          <p:nvPr/>
        </p:nvSpPr>
        <p:spPr>
          <a:xfrm>
            <a:off x="8204272" y="3716353"/>
            <a:ext cx="3338190" cy="2238530"/>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an EIE will be prepared, then the agency shall begin preparing an EIE.</a:t>
            </a:r>
          </a:p>
        </p:txBody>
      </p:sp>
      <p:sp>
        <p:nvSpPr>
          <p:cNvPr id="19" name="Rectangle: Rounded Corners 18">
            <a:extLst>
              <a:ext uri="{FF2B5EF4-FFF2-40B4-BE49-F238E27FC236}">
                <a16:creationId xmlns:a16="http://schemas.microsoft.com/office/drawing/2014/main" id="{071651A7-DFFB-4EC0-8312-93C39C634839}"/>
              </a:ext>
            </a:extLst>
          </p:cNvPr>
          <p:cNvSpPr/>
          <p:nvPr/>
        </p:nvSpPr>
        <p:spPr>
          <a:xfrm>
            <a:off x="5646343" y="2699583"/>
            <a:ext cx="4429328" cy="7837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Agencies must publish project updates every six (6) months until the post-scoping notice can be published.</a:t>
            </a:r>
          </a:p>
        </p:txBody>
      </p:sp>
      <p:sp>
        <p:nvSpPr>
          <p:cNvPr id="12" name="Rectangle: Rounded Corners 11">
            <a:extLst>
              <a:ext uri="{FF2B5EF4-FFF2-40B4-BE49-F238E27FC236}">
                <a16:creationId xmlns:a16="http://schemas.microsoft.com/office/drawing/2014/main" id="{26A30B8D-1FCE-4AD8-8F12-FD2731CC95F4}"/>
              </a:ext>
            </a:extLst>
          </p:cNvPr>
          <p:cNvSpPr/>
          <p:nvPr/>
        </p:nvSpPr>
        <p:spPr>
          <a:xfrm>
            <a:off x="4179555" y="1589477"/>
            <a:ext cx="7362906"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agency shall publish a post-scoping notice to indicate whether or not the agency will be conducting an EIE.</a:t>
            </a:r>
          </a:p>
        </p:txBody>
      </p:sp>
      <p:pic>
        <p:nvPicPr>
          <p:cNvPr id="5" name="Picture 4">
            <a:extLst>
              <a:ext uri="{FF2B5EF4-FFF2-40B4-BE49-F238E27FC236}">
                <a16:creationId xmlns:a16="http://schemas.microsoft.com/office/drawing/2014/main" id="{1F9C806B-7D63-4563-A5EB-FEFA0F4118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00093" y="5475341"/>
            <a:ext cx="405540" cy="405540"/>
          </a:xfrm>
          <a:prstGeom prst="rect">
            <a:avLst/>
          </a:prstGeom>
        </p:spPr>
      </p:pic>
      <p:sp>
        <p:nvSpPr>
          <p:cNvPr id="22" name="Arrow: Down 21">
            <a:extLst>
              <a:ext uri="{FF2B5EF4-FFF2-40B4-BE49-F238E27FC236}">
                <a16:creationId xmlns:a16="http://schemas.microsoft.com/office/drawing/2014/main" id="{BE514FD4-33D1-475C-93D4-09288B095B55}"/>
              </a:ext>
            </a:extLst>
          </p:cNvPr>
          <p:cNvSpPr/>
          <p:nvPr/>
        </p:nvSpPr>
        <p:spPr>
          <a:xfrm>
            <a:off x="7514431" y="1200594"/>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B43DF3D3-04A0-46CF-A9F7-363B35BC81E9}"/>
              </a:ext>
            </a:extLst>
          </p:cNvPr>
          <p:cNvSpPr/>
          <p:nvPr/>
        </p:nvSpPr>
        <p:spPr>
          <a:xfrm>
            <a:off x="291625" y="266428"/>
            <a:ext cx="3414531" cy="213358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main purpose of the post scoping notice is to publicly indicate whether or not an agency will be conducting an EIE.</a:t>
            </a:r>
          </a:p>
        </p:txBody>
      </p:sp>
      <p:sp>
        <p:nvSpPr>
          <p:cNvPr id="29" name="Arrow: Down 28">
            <a:extLst>
              <a:ext uri="{FF2B5EF4-FFF2-40B4-BE49-F238E27FC236}">
                <a16:creationId xmlns:a16="http://schemas.microsoft.com/office/drawing/2014/main" id="{B4FF2441-3C00-4241-8418-A45660EF82DD}"/>
              </a:ext>
            </a:extLst>
          </p:cNvPr>
          <p:cNvSpPr/>
          <p:nvPr/>
        </p:nvSpPr>
        <p:spPr>
          <a:xfrm>
            <a:off x="9559235" y="5852921"/>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573370FA-E5AD-4A83-B4AE-C88C21196F7E}"/>
              </a:ext>
            </a:extLst>
          </p:cNvPr>
          <p:cNvSpPr/>
          <p:nvPr/>
        </p:nvSpPr>
        <p:spPr>
          <a:xfrm>
            <a:off x="7514430" y="2290770"/>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3A78B8F4-552B-48B9-9FCD-95FDCCEB4B66}"/>
              </a:ext>
            </a:extLst>
          </p:cNvPr>
          <p:cNvSpPr/>
          <p:nvPr/>
        </p:nvSpPr>
        <p:spPr>
          <a:xfrm>
            <a:off x="7511118" y="3466027"/>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46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1"/>
            <a:ext cx="2267907"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1" name="Rectangle: Rounded Corners 10">
            <a:extLst>
              <a:ext uri="{FF2B5EF4-FFF2-40B4-BE49-F238E27FC236}">
                <a16:creationId xmlns:a16="http://schemas.microsoft.com/office/drawing/2014/main" id="{6045762A-EE50-479C-9561-7706A6FF8585}"/>
              </a:ext>
            </a:extLst>
          </p:cNvPr>
          <p:cNvSpPr/>
          <p:nvPr/>
        </p:nvSpPr>
        <p:spPr>
          <a:xfrm>
            <a:off x="4179555" y="1146617"/>
            <a:ext cx="7362906" cy="103465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After conducting scoping, the sponsoring agency shall prepare an EIE if:</a:t>
            </a:r>
          </a:p>
          <a:p>
            <a:pPr lvl="1"/>
            <a:r>
              <a:rPr lang="en-US" dirty="0"/>
              <a:t>(1) required by Section I the ECD, or </a:t>
            </a:r>
          </a:p>
          <a:p>
            <a:pPr lvl="1"/>
            <a:r>
              <a:rPr lang="en-US" dirty="0"/>
              <a:t>(2) the agency determines that significant environmental impacts exist.</a:t>
            </a:r>
          </a:p>
        </p:txBody>
      </p:sp>
      <p:sp>
        <p:nvSpPr>
          <p:cNvPr id="12" name="Rectangle: Rounded Corners 11">
            <a:extLst>
              <a:ext uri="{FF2B5EF4-FFF2-40B4-BE49-F238E27FC236}">
                <a16:creationId xmlns:a16="http://schemas.microsoft.com/office/drawing/2014/main" id="{26A30B8D-1FCE-4AD8-8F12-FD2731CC95F4}"/>
              </a:ext>
            </a:extLst>
          </p:cNvPr>
          <p:cNvSpPr/>
          <p:nvPr/>
        </p:nvSpPr>
        <p:spPr>
          <a:xfrm>
            <a:off x="4179553" y="4195770"/>
            <a:ext cx="7362906" cy="118932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Upon conclusion of the comment period, the sponsoring agency shall review comments received, prepare responses, and if necessary, conduct further analysis or amend the EIE.</a:t>
            </a:r>
          </a:p>
        </p:txBody>
      </p:sp>
      <p:sp>
        <p:nvSpPr>
          <p:cNvPr id="14" name="Rectangle: Rounded Corners 13">
            <a:extLst>
              <a:ext uri="{FF2B5EF4-FFF2-40B4-BE49-F238E27FC236}">
                <a16:creationId xmlns:a16="http://schemas.microsoft.com/office/drawing/2014/main" id="{965BD927-D758-400A-90D7-760789BACE6A}"/>
              </a:ext>
            </a:extLst>
          </p:cNvPr>
          <p:cNvSpPr/>
          <p:nvPr/>
        </p:nvSpPr>
        <p:spPr>
          <a:xfrm>
            <a:off x="7538020" y="6210840"/>
            <a:ext cx="4317582" cy="359498"/>
          </a:xfrm>
          <a:prstGeom prst="roundRect">
            <a:avLst/>
          </a:prstGeom>
          <a:solidFill>
            <a:srgbClr val="8FAAD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 Next: ROD</a:t>
            </a:r>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1386EE-3D02-46BB-A696-72E9D2F8BB0A}"/>
              </a:ext>
            </a:extLst>
          </p:cNvPr>
          <p:cNvSpPr/>
          <p:nvPr/>
        </p:nvSpPr>
        <p:spPr>
          <a:xfrm>
            <a:off x="518989" y="3441463"/>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Environmental Impact Evaluation (EIE)</a:t>
            </a:r>
          </a:p>
        </p:txBody>
      </p:sp>
      <p:sp>
        <p:nvSpPr>
          <p:cNvPr id="24" name="Oval 23">
            <a:extLst>
              <a:ext uri="{FF2B5EF4-FFF2-40B4-BE49-F238E27FC236}">
                <a16:creationId xmlns:a16="http://schemas.microsoft.com/office/drawing/2014/main" id="{34C61D4C-50F7-44DD-9983-E90844E29D72}"/>
              </a:ext>
            </a:extLst>
          </p:cNvPr>
          <p:cNvSpPr/>
          <p:nvPr/>
        </p:nvSpPr>
        <p:spPr>
          <a:xfrm>
            <a:off x="649539" y="3575602"/>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AD5A9D0-F675-4C8B-9DF5-BB00ED95786E}"/>
              </a:ext>
            </a:extLst>
          </p:cNvPr>
          <p:cNvSpPr/>
          <p:nvPr/>
        </p:nvSpPr>
        <p:spPr>
          <a:xfrm>
            <a:off x="4179555" y="2552858"/>
            <a:ext cx="7362906" cy="124713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preparing the EIE, the agency provides publication in the Environmental Monitor for a minimum of 45-days to accept public comments, and may hold a public informational meeting or be require to do so.</a:t>
            </a:r>
          </a:p>
        </p:txBody>
      </p:sp>
      <p:sp>
        <p:nvSpPr>
          <p:cNvPr id="16" name="Rectangle: Rounded Corners 15">
            <a:extLst>
              <a:ext uri="{FF2B5EF4-FFF2-40B4-BE49-F238E27FC236}">
                <a16:creationId xmlns:a16="http://schemas.microsoft.com/office/drawing/2014/main" id="{7006851D-D69B-4827-8FCB-4C7BED1BDC6B}"/>
              </a:ext>
            </a:extLst>
          </p:cNvPr>
          <p:cNvSpPr/>
          <p:nvPr/>
        </p:nvSpPr>
        <p:spPr>
          <a:xfrm>
            <a:off x="291625" y="256380"/>
            <a:ext cx="3414531" cy="213358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An Environmental Impact Evaluation is a more detailed evaluation of a proposed action, its potential impacts, and reasonable alternatives. </a:t>
            </a:r>
          </a:p>
        </p:txBody>
      </p:sp>
      <p:sp>
        <p:nvSpPr>
          <p:cNvPr id="19" name="Arrow: Down 18">
            <a:extLst>
              <a:ext uri="{FF2B5EF4-FFF2-40B4-BE49-F238E27FC236}">
                <a16:creationId xmlns:a16="http://schemas.microsoft.com/office/drawing/2014/main" id="{9AC954F0-9508-4B15-B3DF-5139E2634724}"/>
              </a:ext>
            </a:extLst>
          </p:cNvPr>
          <p:cNvSpPr/>
          <p:nvPr/>
        </p:nvSpPr>
        <p:spPr>
          <a:xfrm>
            <a:off x="7514431" y="2134525"/>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2CE7F1B7-3CB7-471F-B914-38D266EBBE17}"/>
              </a:ext>
            </a:extLst>
          </p:cNvPr>
          <p:cNvSpPr/>
          <p:nvPr/>
        </p:nvSpPr>
        <p:spPr>
          <a:xfrm>
            <a:off x="7514430" y="3759809"/>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AF769412-0E11-46E5-87FF-2C50F9D86238}"/>
              </a:ext>
            </a:extLst>
          </p:cNvPr>
          <p:cNvSpPr/>
          <p:nvPr/>
        </p:nvSpPr>
        <p:spPr>
          <a:xfrm>
            <a:off x="9350234" y="5784412"/>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61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1" name="Rectangle: Rounded Corners 10">
            <a:extLst>
              <a:ext uri="{FF2B5EF4-FFF2-40B4-BE49-F238E27FC236}">
                <a16:creationId xmlns:a16="http://schemas.microsoft.com/office/drawing/2014/main" id="{6045762A-EE50-479C-9561-7706A6FF8585}"/>
              </a:ext>
            </a:extLst>
          </p:cNvPr>
          <p:cNvSpPr/>
          <p:nvPr/>
        </p:nvSpPr>
        <p:spPr>
          <a:xfrm>
            <a:off x="4210383" y="710501"/>
            <a:ext cx="7362906" cy="103465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agency shall develop an ROD containing all of the criteria identified in the regulations, and submit the ROD and EIE to OPM for its determination of adequacy.  ROD shall also be published to the Environmental Monitor.</a:t>
            </a:r>
          </a:p>
        </p:txBody>
      </p:sp>
      <p:sp>
        <p:nvSpPr>
          <p:cNvPr id="14" name="Rectangle: Rounded Corners 13">
            <a:extLst>
              <a:ext uri="{FF2B5EF4-FFF2-40B4-BE49-F238E27FC236}">
                <a16:creationId xmlns:a16="http://schemas.microsoft.com/office/drawing/2014/main" id="{965BD927-D758-400A-90D7-760789BACE6A}"/>
              </a:ext>
            </a:extLst>
          </p:cNvPr>
          <p:cNvSpPr/>
          <p:nvPr/>
        </p:nvSpPr>
        <p:spPr>
          <a:xfrm>
            <a:off x="4210381" y="5800734"/>
            <a:ext cx="7362905" cy="643359"/>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OPM must publish its determination of adequacy in the Environmental Monitor.</a:t>
            </a:r>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1386EE-3D02-46BB-A696-72E9D2F8BB0A}"/>
              </a:ext>
            </a:extLst>
          </p:cNvPr>
          <p:cNvSpPr/>
          <p:nvPr/>
        </p:nvSpPr>
        <p:spPr>
          <a:xfrm>
            <a:off x="518989" y="3441463"/>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Record of Decision (ROD)</a:t>
            </a:r>
          </a:p>
        </p:txBody>
      </p:sp>
      <p:sp>
        <p:nvSpPr>
          <p:cNvPr id="24" name="Oval 23">
            <a:extLst>
              <a:ext uri="{FF2B5EF4-FFF2-40B4-BE49-F238E27FC236}">
                <a16:creationId xmlns:a16="http://schemas.microsoft.com/office/drawing/2014/main" id="{34C61D4C-50F7-44DD-9983-E90844E29D72}"/>
              </a:ext>
            </a:extLst>
          </p:cNvPr>
          <p:cNvSpPr/>
          <p:nvPr/>
        </p:nvSpPr>
        <p:spPr>
          <a:xfrm>
            <a:off x="649539" y="3575602"/>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AD5A9D0-F675-4C8B-9DF5-BB00ED95786E}"/>
              </a:ext>
            </a:extLst>
          </p:cNvPr>
          <p:cNvSpPr/>
          <p:nvPr/>
        </p:nvSpPr>
        <p:spPr>
          <a:xfrm>
            <a:off x="4210383" y="2000087"/>
            <a:ext cx="7362906"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OPM reviews the EIE and ROD to determine adequacy.</a:t>
            </a:r>
          </a:p>
        </p:txBody>
      </p:sp>
      <p:sp>
        <p:nvSpPr>
          <p:cNvPr id="16" name="Rectangle: Rounded Corners 15">
            <a:extLst>
              <a:ext uri="{FF2B5EF4-FFF2-40B4-BE49-F238E27FC236}">
                <a16:creationId xmlns:a16="http://schemas.microsoft.com/office/drawing/2014/main" id="{D82FE2DA-3385-449B-8744-ADBC8932BB51}"/>
              </a:ext>
            </a:extLst>
          </p:cNvPr>
          <p:cNvSpPr/>
          <p:nvPr/>
        </p:nvSpPr>
        <p:spPr>
          <a:xfrm>
            <a:off x="7947498" y="3086975"/>
            <a:ext cx="3625792" cy="197435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determined inadequate, OPM shall specify the areas of inadequacy and the corrective action required.  The agency may revise and resubmit.</a:t>
            </a:r>
          </a:p>
        </p:txBody>
      </p:sp>
      <p:sp>
        <p:nvSpPr>
          <p:cNvPr id="19" name="Rectangle: Rounded Corners 18">
            <a:extLst>
              <a:ext uri="{FF2B5EF4-FFF2-40B4-BE49-F238E27FC236}">
                <a16:creationId xmlns:a16="http://schemas.microsoft.com/office/drawing/2014/main" id="{4DDE0050-68FE-4C90-96DF-F2B8B76C9E40}"/>
              </a:ext>
            </a:extLst>
          </p:cNvPr>
          <p:cNvSpPr/>
          <p:nvPr/>
        </p:nvSpPr>
        <p:spPr>
          <a:xfrm>
            <a:off x="4210382" y="3086975"/>
            <a:ext cx="3387580" cy="1974352"/>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If determined adequate by OPM the agency may proceed with proposed action. This concludes the agency’s CEPA responsibilities.</a:t>
            </a:r>
          </a:p>
          <a:p>
            <a:endParaRPr lang="en-US" dirty="0"/>
          </a:p>
        </p:txBody>
      </p:sp>
      <p:pic>
        <p:nvPicPr>
          <p:cNvPr id="22" name="Picture 21">
            <a:extLst>
              <a:ext uri="{FF2B5EF4-FFF2-40B4-BE49-F238E27FC236}">
                <a16:creationId xmlns:a16="http://schemas.microsoft.com/office/drawing/2014/main" id="{D04B5066-4BDB-426D-94A0-6B04399781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49481" y="4182465"/>
            <a:ext cx="643359" cy="643359"/>
          </a:xfrm>
          <a:prstGeom prst="rect">
            <a:avLst/>
          </a:prstGeom>
        </p:spPr>
      </p:pic>
      <p:sp>
        <p:nvSpPr>
          <p:cNvPr id="21" name="Rectangle: Rounded Corners 20">
            <a:extLst>
              <a:ext uri="{FF2B5EF4-FFF2-40B4-BE49-F238E27FC236}">
                <a16:creationId xmlns:a16="http://schemas.microsoft.com/office/drawing/2014/main" id="{247F8A7B-FD79-44D5-A05F-4B9567D44DBB}"/>
              </a:ext>
            </a:extLst>
          </p:cNvPr>
          <p:cNvSpPr/>
          <p:nvPr/>
        </p:nvSpPr>
        <p:spPr>
          <a:xfrm>
            <a:off x="291625" y="266428"/>
            <a:ext cx="3414531" cy="213358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ROD is the agency’s determination whether or not to proceed with the proposed action. (Section 22a-1a-10 of the RCSA)</a:t>
            </a:r>
          </a:p>
        </p:txBody>
      </p:sp>
      <p:sp>
        <p:nvSpPr>
          <p:cNvPr id="27" name="Arrow: Down 26">
            <a:extLst>
              <a:ext uri="{FF2B5EF4-FFF2-40B4-BE49-F238E27FC236}">
                <a16:creationId xmlns:a16="http://schemas.microsoft.com/office/drawing/2014/main" id="{99107375-B927-4CAA-9705-8A976C71AE60}"/>
              </a:ext>
            </a:extLst>
          </p:cNvPr>
          <p:cNvSpPr/>
          <p:nvPr/>
        </p:nvSpPr>
        <p:spPr>
          <a:xfrm>
            <a:off x="7514431" y="1638341"/>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CA139512-DC93-426F-A8BF-C94B78BF456A}"/>
              </a:ext>
            </a:extLst>
          </p:cNvPr>
          <p:cNvSpPr/>
          <p:nvPr/>
        </p:nvSpPr>
        <p:spPr>
          <a:xfrm>
            <a:off x="9413817" y="2704683"/>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49AC1D9D-2047-4D80-A5A9-EEE2A3CA872E}"/>
              </a:ext>
            </a:extLst>
          </p:cNvPr>
          <p:cNvSpPr/>
          <p:nvPr/>
        </p:nvSpPr>
        <p:spPr>
          <a:xfrm>
            <a:off x="5557595" y="2704683"/>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19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912F4CA-49F1-46A7-AA82-F6DF9A99B9F6}"/>
              </a:ext>
            </a:extLst>
          </p:cNvPr>
          <p:cNvSpPr txBox="1">
            <a:spLocks/>
          </p:cNvSpPr>
          <p:nvPr/>
        </p:nvSpPr>
        <p:spPr>
          <a:xfrm>
            <a:off x="3842425" y="369651"/>
            <a:ext cx="7966953" cy="613815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OPM maintains a webpage with useful information and additional resources, including more in-depth training material: </a:t>
            </a:r>
          </a:p>
          <a:p>
            <a:r>
              <a:rPr lang="en-US" sz="2400" dirty="0">
                <a:hlinkClick r:id="rId3"/>
              </a:rPr>
              <a:t>https://portal.ct.gov/OPM/IGPP-MAIN/Responsible-Growth/CEPA/Overview-of-Connecticut-Environmental-Policy-Act</a:t>
            </a:r>
            <a:r>
              <a:rPr lang="en-US" sz="2400" dirty="0"/>
              <a:t>  </a:t>
            </a:r>
          </a:p>
          <a:p>
            <a:endParaRPr lang="en-US" sz="2400" dirty="0"/>
          </a:p>
          <a:p>
            <a:r>
              <a:rPr lang="en-US" sz="2400" b="1" dirty="0"/>
              <a:t>OPM Inventory of State Agency Actions:  </a:t>
            </a:r>
            <a:r>
              <a:rPr lang="en-US" sz="2400" dirty="0">
                <a:hlinkClick r:id="rId4" invalidUrl="ftp://ftp.ct.gov/opm/CEPA/CEPA Project Inventory.xlsx"/>
              </a:rPr>
              <a:t>ftp://ftp.ct.gov/opm/CEPA/CEPA%20Project%20Inventory.xlsx</a:t>
            </a:r>
            <a:r>
              <a:rPr lang="en-US" sz="2400" dirty="0"/>
              <a:t>  </a:t>
            </a:r>
          </a:p>
          <a:p>
            <a:endParaRPr lang="en-US" sz="2400" dirty="0"/>
          </a:p>
          <a:p>
            <a:r>
              <a:rPr lang="en-US" sz="2400" b="1" dirty="0"/>
              <a:t>Environmental Monitor Templates: </a:t>
            </a:r>
          </a:p>
          <a:p>
            <a:r>
              <a:rPr lang="en-US" sz="2400" dirty="0">
                <a:hlinkClick r:id="rId5"/>
              </a:rPr>
              <a:t>https://portal.ct.gov/-/media/CEQ/Env-Monitor-Notices-in-Word/Sitecore-training-slides-Env-Monitor-Notices-2-6-2020.pdf?la=en&amp;hash=89BEA2886351BDAAC1B45B01C560ED45</a:t>
            </a:r>
            <a:r>
              <a:rPr lang="en-US" sz="2400" dirty="0"/>
              <a:t>  </a:t>
            </a:r>
          </a:p>
        </p:txBody>
      </p:sp>
      <p:sp>
        <p:nvSpPr>
          <p:cNvPr id="6" name="Oval 5">
            <a:extLst>
              <a:ext uri="{FF2B5EF4-FFF2-40B4-BE49-F238E27FC236}">
                <a16:creationId xmlns:a16="http://schemas.microsoft.com/office/drawing/2014/main" id="{0B17BDE9-00D1-437B-B451-43C4AFA157C7}"/>
              </a:ext>
            </a:extLst>
          </p:cNvPr>
          <p:cNvSpPr/>
          <p:nvPr/>
        </p:nvSpPr>
        <p:spPr>
          <a:xfrm>
            <a:off x="518989" y="3823298"/>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Additional Resources</a:t>
            </a:r>
          </a:p>
        </p:txBody>
      </p:sp>
      <p:sp>
        <p:nvSpPr>
          <p:cNvPr id="7" name="Oval 6">
            <a:extLst>
              <a:ext uri="{FF2B5EF4-FFF2-40B4-BE49-F238E27FC236}">
                <a16:creationId xmlns:a16="http://schemas.microsoft.com/office/drawing/2014/main" id="{875F16A2-6DF9-42F9-8410-B9A6B8877ECB}"/>
              </a:ext>
            </a:extLst>
          </p:cNvPr>
          <p:cNvSpPr/>
          <p:nvPr/>
        </p:nvSpPr>
        <p:spPr>
          <a:xfrm>
            <a:off x="649539" y="3957437"/>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62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912F4CA-49F1-46A7-AA82-F6DF9A99B9F6}"/>
              </a:ext>
            </a:extLst>
          </p:cNvPr>
          <p:cNvSpPr txBox="1">
            <a:spLocks/>
          </p:cNvSpPr>
          <p:nvPr/>
        </p:nvSpPr>
        <p:spPr>
          <a:xfrm>
            <a:off x="3842425" y="369651"/>
            <a:ext cx="7966953" cy="613815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t>Separate, yet related, requirements; </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Satisfying one does not automatically satisfy the other;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CEPA only applies for actions undertaken by a state agency or funded in whole or in part by an agency;</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NEPA documents may be used to satisfy CEPA requirements provided that the NEPA documents meet, and are circulated in accordance with, the CEPA document-equivalent requirements and provided that such NEPA analysis, documents, and public processes meet the CEPA equivalent requirements  (see Section III of the Generic ECD).</a:t>
            </a:r>
          </a:p>
        </p:txBody>
      </p:sp>
      <p:sp>
        <p:nvSpPr>
          <p:cNvPr id="6" name="Oval 5">
            <a:extLst>
              <a:ext uri="{FF2B5EF4-FFF2-40B4-BE49-F238E27FC236}">
                <a16:creationId xmlns:a16="http://schemas.microsoft.com/office/drawing/2014/main" id="{75668717-792F-4B2C-9AE7-F2CBE1DA1F33}"/>
              </a:ext>
            </a:extLst>
          </p:cNvPr>
          <p:cNvSpPr/>
          <p:nvPr/>
        </p:nvSpPr>
        <p:spPr>
          <a:xfrm>
            <a:off x="518989" y="3823298"/>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CEPA and NEPA</a:t>
            </a:r>
          </a:p>
        </p:txBody>
      </p:sp>
      <p:sp>
        <p:nvSpPr>
          <p:cNvPr id="7" name="Oval 6">
            <a:extLst>
              <a:ext uri="{FF2B5EF4-FFF2-40B4-BE49-F238E27FC236}">
                <a16:creationId xmlns:a16="http://schemas.microsoft.com/office/drawing/2014/main" id="{F984566E-3419-4C19-9A83-C993513916BD}"/>
              </a:ext>
            </a:extLst>
          </p:cNvPr>
          <p:cNvSpPr/>
          <p:nvPr/>
        </p:nvSpPr>
        <p:spPr>
          <a:xfrm>
            <a:off x="649539" y="3957437"/>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34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D388BEF-6A1B-4211-B97D-10102A4D4296}"/>
              </a:ext>
            </a:extLst>
          </p:cNvPr>
          <p:cNvSpPr txBox="1">
            <a:spLocks/>
          </p:cNvSpPr>
          <p:nvPr/>
        </p:nvSpPr>
        <p:spPr>
          <a:xfrm>
            <a:off x="291945" y="249382"/>
            <a:ext cx="2267907" cy="6359236"/>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1912F4CA-49F1-46A7-AA82-F6DF9A99B9F6}"/>
              </a:ext>
            </a:extLst>
          </p:cNvPr>
          <p:cNvSpPr txBox="1">
            <a:spLocks/>
          </p:cNvSpPr>
          <p:nvPr/>
        </p:nvSpPr>
        <p:spPr>
          <a:xfrm>
            <a:off x="3842425" y="369651"/>
            <a:ext cx="7966953" cy="6138153"/>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Contact Information:</a:t>
            </a:r>
          </a:p>
          <a:p>
            <a:endParaRPr lang="en-US" sz="2800" dirty="0"/>
          </a:p>
          <a:p>
            <a:pPr marL="0" indent="0" algn="ctr">
              <a:buNone/>
            </a:pPr>
            <a:r>
              <a:rPr lang="en-US" sz="2800" b="1" dirty="0"/>
              <a:t>Matthew Pafford, Office of Policy and Management, </a:t>
            </a:r>
          </a:p>
          <a:p>
            <a:pPr marL="400050" lvl="1" indent="0" algn="ctr">
              <a:buNone/>
            </a:pPr>
            <a:r>
              <a:rPr lang="en-US" sz="2800" dirty="0">
                <a:hlinkClick r:id="rId3"/>
              </a:rPr>
              <a:t>Matthew.pafford@ct.gov</a:t>
            </a:r>
            <a:r>
              <a:rPr lang="en-US" sz="2800" dirty="0"/>
              <a:t>  Phone: 860.418.6412</a:t>
            </a:r>
          </a:p>
          <a:p>
            <a:pPr marL="400050" lvl="1" indent="0" algn="ctr">
              <a:buNone/>
            </a:pPr>
            <a:endParaRPr lang="en-US" sz="2800" dirty="0"/>
          </a:p>
          <a:p>
            <a:pPr marL="0" indent="0" algn="ctr">
              <a:buNone/>
            </a:pPr>
            <a:r>
              <a:rPr lang="en-US" sz="2800" b="1" dirty="0"/>
              <a:t>Bruce Wittchen, Office of Policy and Management,</a:t>
            </a:r>
            <a:r>
              <a:rPr lang="en-US" sz="2800" dirty="0"/>
              <a:t> </a:t>
            </a:r>
          </a:p>
          <a:p>
            <a:pPr marL="400050" lvl="1" indent="0" algn="ctr">
              <a:buNone/>
            </a:pPr>
            <a:r>
              <a:rPr lang="en-US" sz="2800" dirty="0">
                <a:hlinkClick r:id="rId4"/>
              </a:rPr>
              <a:t>Bruce.Wittchen@ct.gov</a:t>
            </a:r>
            <a:r>
              <a:rPr lang="en-US" sz="2800" dirty="0"/>
              <a:t> Phone: 860.418.6323</a:t>
            </a:r>
          </a:p>
        </p:txBody>
      </p:sp>
      <p:sp>
        <p:nvSpPr>
          <p:cNvPr id="6" name="Oval 5">
            <a:extLst>
              <a:ext uri="{FF2B5EF4-FFF2-40B4-BE49-F238E27FC236}">
                <a16:creationId xmlns:a16="http://schemas.microsoft.com/office/drawing/2014/main" id="{C5FE6C4C-55AB-4706-A893-03EFADE08F38}"/>
              </a:ext>
            </a:extLst>
          </p:cNvPr>
          <p:cNvSpPr/>
          <p:nvPr/>
        </p:nvSpPr>
        <p:spPr>
          <a:xfrm>
            <a:off x="518989" y="3823298"/>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Questions</a:t>
            </a:r>
          </a:p>
        </p:txBody>
      </p:sp>
      <p:sp>
        <p:nvSpPr>
          <p:cNvPr id="7" name="Oval 6">
            <a:extLst>
              <a:ext uri="{FF2B5EF4-FFF2-40B4-BE49-F238E27FC236}">
                <a16:creationId xmlns:a16="http://schemas.microsoft.com/office/drawing/2014/main" id="{98C7DABB-0A0E-4EA6-B68C-C9BF7694335D}"/>
              </a:ext>
            </a:extLst>
          </p:cNvPr>
          <p:cNvSpPr/>
          <p:nvPr/>
        </p:nvSpPr>
        <p:spPr>
          <a:xfrm>
            <a:off x="649539" y="3957437"/>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36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EB7237F-55AF-4915-8363-848C312CA4CE}"/>
              </a:ext>
            </a:extLst>
          </p:cNvPr>
          <p:cNvSpPr txBox="1">
            <a:spLocks/>
          </p:cNvSpPr>
          <p:nvPr/>
        </p:nvSpPr>
        <p:spPr>
          <a:xfrm>
            <a:off x="3615281" y="622570"/>
            <a:ext cx="7785536" cy="5447489"/>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EF149E-782C-486E-8A04-0727543A1EF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576927" y="3425842"/>
            <a:ext cx="5742508" cy="1414614"/>
          </a:xfrm>
        </p:spPr>
        <p:txBody>
          <a:bodyPr anchor="ctr">
            <a:noAutofit/>
          </a:bodyPr>
          <a:lstStyle/>
          <a:p>
            <a:pPr marL="0" lvl="0" indent="0">
              <a:lnSpc>
                <a:spcPct val="100000"/>
              </a:lnSpc>
              <a:buNone/>
            </a:pPr>
            <a:endParaRPr lang="en-US" sz="2000" dirty="0"/>
          </a:p>
          <a:p>
            <a:pPr marL="457200" lvl="1" indent="0">
              <a:buNone/>
            </a:pPr>
            <a:r>
              <a:rPr lang="en-US" b="1" dirty="0"/>
              <a:t>Connecticut General Statutes (CGS) Sections 22a-1 through 22a-1h, </a:t>
            </a:r>
            <a:r>
              <a:rPr lang="en-US" sz="2400" dirty="0"/>
              <a:t>established in 1973 (PA 73-562), and revised in 2002 (PA 02-121):  </a:t>
            </a:r>
          </a:p>
          <a:p>
            <a:pPr marL="457200" lvl="1" indent="0">
              <a:buNone/>
            </a:pPr>
            <a:endParaRPr lang="en-US" dirty="0"/>
          </a:p>
          <a:p>
            <a:pPr marL="457200" lvl="1" indent="0">
              <a:buNone/>
            </a:pPr>
            <a:endParaRPr lang="en-US" dirty="0"/>
          </a:p>
          <a:p>
            <a:pPr marL="457200" lvl="1" indent="0">
              <a:lnSpc>
                <a:spcPct val="100000"/>
              </a:lnSpc>
              <a:spcBef>
                <a:spcPts val="0"/>
              </a:spcBef>
              <a:buNone/>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Sections 22a-la-1 through 22a-la-12 Regulations of Connecticut State Agencies (RCSA),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established in 1978, and revised in 2019:</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a:p>
            <a:pPr marL="457200" lvl="1" indent="0">
              <a:buNone/>
            </a:pPr>
            <a:endParaRPr lang="en-US" dirty="0"/>
          </a:p>
          <a:p>
            <a:pPr marL="0" indent="0">
              <a:buNone/>
            </a:pPr>
            <a:endParaRPr lang="en-US" dirty="0"/>
          </a:p>
          <a:p>
            <a:pPr marL="457200" lvl="1" indent="0">
              <a:buNone/>
            </a:pPr>
            <a:r>
              <a:rPr lang="en-US" dirty="0"/>
              <a:t> </a:t>
            </a:r>
          </a:p>
          <a:p>
            <a:endParaRPr lang="en-US" sz="2400" dirty="0"/>
          </a:p>
        </p:txBody>
      </p:sp>
      <p:sp>
        <p:nvSpPr>
          <p:cNvPr id="12" name="Oval 11">
            <a:extLst>
              <a:ext uri="{FF2B5EF4-FFF2-40B4-BE49-F238E27FC236}">
                <a16:creationId xmlns:a16="http://schemas.microsoft.com/office/drawing/2014/main" id="{02EB79BD-D37C-47E4-88EC-2DD215055E62}"/>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Statutory &amp; Regulatory References</a:t>
            </a:r>
          </a:p>
        </p:txBody>
      </p:sp>
      <p:sp>
        <p:nvSpPr>
          <p:cNvPr id="13" name="Oval 12">
            <a:extLst>
              <a:ext uri="{FF2B5EF4-FFF2-40B4-BE49-F238E27FC236}">
                <a16:creationId xmlns:a16="http://schemas.microsoft.com/office/drawing/2014/main" id="{478E689A-2CE4-4889-92EB-FDA8A92BD7A6}"/>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8EC289-19DA-4330-AFB1-A842F6CA73C7}"/>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59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0EEA9CE-3920-40FE-AEF1-018AB45449FE}"/>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Title 1">
            <a:extLst>
              <a:ext uri="{FF2B5EF4-FFF2-40B4-BE49-F238E27FC236}">
                <a16:creationId xmlns:a16="http://schemas.microsoft.com/office/drawing/2014/main" id="{36B79AAB-51ED-4D81-9C6F-37D395125C13}"/>
              </a:ext>
            </a:extLst>
          </p:cNvPr>
          <p:cNvSpPr txBox="1">
            <a:spLocks/>
          </p:cNvSpPr>
          <p:nvPr/>
        </p:nvSpPr>
        <p:spPr>
          <a:xfrm>
            <a:off x="3804805" y="748233"/>
            <a:ext cx="7498490" cy="3789446"/>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3" name="Oval 12">
            <a:extLst>
              <a:ext uri="{FF2B5EF4-FFF2-40B4-BE49-F238E27FC236}">
                <a16:creationId xmlns:a16="http://schemas.microsoft.com/office/drawing/2014/main" id="{96058795-1E73-450B-B1D5-29F4D9C3EBA8}"/>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Why CEPA?</a:t>
            </a:r>
          </a:p>
        </p:txBody>
      </p:sp>
      <p:sp>
        <p:nvSpPr>
          <p:cNvPr id="14" name="Oval 13">
            <a:extLst>
              <a:ext uri="{FF2B5EF4-FFF2-40B4-BE49-F238E27FC236}">
                <a16:creationId xmlns:a16="http://schemas.microsoft.com/office/drawing/2014/main" id="{E1EEF21B-0813-4A77-B04C-AF34AEA05AE7}"/>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4DD5E0E-7945-451E-AB83-BFD642727236}"/>
              </a:ext>
            </a:extLst>
          </p:cNvPr>
          <p:cNvSpPr txBox="1"/>
          <p:nvPr/>
        </p:nvSpPr>
        <p:spPr>
          <a:xfrm>
            <a:off x="3939392" y="748233"/>
            <a:ext cx="7498490" cy="3506088"/>
          </a:xfrm>
          <a:prstGeom prst="rect">
            <a:avLst/>
          </a:prstGeom>
          <a:noFill/>
        </p:spPr>
        <p:txBody>
          <a:bodyPr wrap="square">
            <a:spAutoFit/>
          </a:bodyPr>
          <a:lstStyle/>
          <a:p>
            <a:pPr marL="342900" indent="-342900">
              <a:lnSpc>
                <a:spcPct val="100000"/>
              </a:lnSpc>
              <a:spcBef>
                <a:spcPts val="100"/>
              </a:spcBef>
              <a:buFont typeface="Arial" panose="020B0604020202020204" pitchFamily="34" charset="0"/>
              <a:buChar char="•"/>
            </a:pPr>
            <a:endParaRPr lang="en-US" sz="2400" dirty="0"/>
          </a:p>
          <a:p>
            <a:pPr marL="342900" indent="-342900">
              <a:lnSpc>
                <a:spcPct val="100000"/>
              </a:lnSpc>
              <a:spcBef>
                <a:spcPts val="100"/>
              </a:spcBef>
              <a:buFont typeface="Arial" panose="020B0604020202020204" pitchFamily="34" charset="0"/>
              <a:buChar char="•"/>
            </a:pPr>
            <a:r>
              <a:rPr lang="en-US" sz="2400" dirty="0"/>
              <a:t>Identify potential environmental impacts including social and economic impacts; </a:t>
            </a:r>
          </a:p>
          <a:p>
            <a:pPr marL="342900" indent="-342900">
              <a:lnSpc>
                <a:spcPct val="100000"/>
              </a:lnSpc>
              <a:spcBef>
                <a:spcPts val="100"/>
              </a:spcBef>
              <a:buFont typeface="Arial" panose="020B0604020202020204" pitchFamily="34" charset="0"/>
              <a:buChar char="•"/>
            </a:pPr>
            <a:endParaRPr lang="en-US" sz="2400" dirty="0"/>
          </a:p>
          <a:p>
            <a:pPr marL="342900" indent="-342900">
              <a:lnSpc>
                <a:spcPct val="100000"/>
              </a:lnSpc>
              <a:spcBef>
                <a:spcPts val="100"/>
              </a:spcBef>
              <a:buFont typeface="Arial" panose="020B0604020202020204" pitchFamily="34" charset="0"/>
              <a:buChar char="•"/>
            </a:pPr>
            <a:r>
              <a:rPr lang="en-US" sz="2400" dirty="0"/>
              <a:t>Assess potential alternatives;</a:t>
            </a:r>
          </a:p>
          <a:p>
            <a:pPr marL="342900" indent="-342900">
              <a:lnSpc>
                <a:spcPct val="100000"/>
              </a:lnSpc>
              <a:spcBef>
                <a:spcPts val="100"/>
              </a:spcBef>
              <a:buFont typeface="Arial" panose="020B0604020202020204" pitchFamily="34" charset="0"/>
              <a:buChar char="•"/>
            </a:pPr>
            <a:endParaRPr lang="en-US" sz="2400" dirty="0"/>
          </a:p>
          <a:p>
            <a:pPr marL="342900" indent="-342900">
              <a:spcBef>
                <a:spcPts val="100"/>
              </a:spcBef>
              <a:buFont typeface="Arial" panose="020B0604020202020204" pitchFamily="34" charset="0"/>
              <a:buChar char="•"/>
            </a:pPr>
            <a:r>
              <a:rPr lang="en-US" sz="2400" dirty="0"/>
              <a:t>Provide opportunity for public review and comment;</a:t>
            </a:r>
          </a:p>
          <a:p>
            <a:pPr>
              <a:lnSpc>
                <a:spcPct val="100000"/>
              </a:lnSpc>
              <a:spcBef>
                <a:spcPts val="100"/>
              </a:spcBef>
            </a:pPr>
            <a:endParaRPr lang="en-US" sz="2400" dirty="0"/>
          </a:p>
          <a:p>
            <a:pPr marL="342900" indent="-342900">
              <a:lnSpc>
                <a:spcPct val="100000"/>
              </a:lnSpc>
              <a:spcBef>
                <a:spcPts val="100"/>
              </a:spcBef>
              <a:buFont typeface="Arial" panose="020B0604020202020204" pitchFamily="34" charset="0"/>
              <a:buChar char="•"/>
            </a:pPr>
            <a:r>
              <a:rPr lang="en-US" sz="2400" dirty="0"/>
              <a:t>Document the agency’s review and decision. </a:t>
            </a:r>
          </a:p>
        </p:txBody>
      </p:sp>
      <p:sp>
        <p:nvSpPr>
          <p:cNvPr id="12" name="Rectangle 11">
            <a:extLst>
              <a:ext uri="{FF2B5EF4-FFF2-40B4-BE49-F238E27FC236}">
                <a16:creationId xmlns:a16="http://schemas.microsoft.com/office/drawing/2014/main" id="{329339AB-46FC-4EB8-A200-2BF7883835D1}"/>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D61CAE2-D5EF-48B8-9BFE-282A6778AAB3}"/>
              </a:ext>
            </a:extLst>
          </p:cNvPr>
          <p:cNvSpPr/>
          <p:nvPr/>
        </p:nvSpPr>
        <p:spPr>
          <a:xfrm>
            <a:off x="3804805" y="4865771"/>
            <a:ext cx="7498490" cy="1317692"/>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After establishing a clear purpose and need for </a:t>
            </a:r>
            <a:r>
              <a:rPr lang="en-US" sz="2000" i="1" u="sng" dirty="0"/>
              <a:t>why</a:t>
            </a:r>
            <a:r>
              <a:rPr lang="en-US" sz="2000" dirty="0"/>
              <a:t> the state action is needed, CEPA is the vehicle for assessing </a:t>
            </a:r>
            <a:r>
              <a:rPr lang="en-US" sz="2000" i="1" u="sng" dirty="0"/>
              <a:t>how</a:t>
            </a:r>
            <a:r>
              <a:rPr lang="en-US" sz="2000" dirty="0"/>
              <a:t> the action will be implemented. </a:t>
            </a:r>
          </a:p>
        </p:txBody>
      </p:sp>
    </p:spTree>
    <p:extLst>
      <p:ext uri="{BB962C8B-B14F-4D97-AF65-F5344CB8AC3E}">
        <p14:creationId xmlns:p14="http://schemas.microsoft.com/office/powerpoint/2010/main" val="240643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293BDA9-7938-46E5-BE1E-D511F9E44C54}"/>
              </a:ext>
            </a:extLst>
          </p:cNvPr>
          <p:cNvPicPr>
            <a:picLocks noChangeAspect="1"/>
          </p:cNvPicPr>
          <p:nvPr/>
        </p:nvPicPr>
        <p:blipFill>
          <a:blip r:embed="rId3"/>
          <a:srcRect/>
          <a:stretch/>
        </p:blipFill>
        <p:spPr>
          <a:xfrm>
            <a:off x="9677178" y="2540816"/>
            <a:ext cx="1720065" cy="1730952"/>
          </a:xfrm>
          <a:prstGeom prst="rect">
            <a:avLst/>
          </a:prstGeom>
        </p:spPr>
      </p:pic>
      <p:pic>
        <p:nvPicPr>
          <p:cNvPr id="24" name="Picture 23">
            <a:extLst>
              <a:ext uri="{FF2B5EF4-FFF2-40B4-BE49-F238E27FC236}">
                <a16:creationId xmlns:a16="http://schemas.microsoft.com/office/drawing/2014/main" id="{1BA4EB3A-F5B9-4A90-A3B3-AB0CFDEECA25}"/>
              </a:ext>
            </a:extLst>
          </p:cNvPr>
          <p:cNvPicPr>
            <a:picLocks noChangeAspect="1"/>
          </p:cNvPicPr>
          <p:nvPr/>
        </p:nvPicPr>
        <p:blipFill>
          <a:blip r:embed="rId4"/>
          <a:srcRect/>
          <a:stretch/>
        </p:blipFill>
        <p:spPr>
          <a:xfrm>
            <a:off x="7640264" y="4432641"/>
            <a:ext cx="1705688" cy="1705688"/>
          </a:xfrm>
          <a:prstGeom prst="rect">
            <a:avLst/>
          </a:prstGeom>
        </p:spPr>
      </p:pic>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A8FCAE6-A5F6-4277-B773-BF795ABC4AEC}"/>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5255260" y="790394"/>
            <a:ext cx="4702848" cy="5266022"/>
          </a:xfrm>
        </p:spPr>
        <p:txBody>
          <a:bodyPr anchor="ctr">
            <a:noAutofit/>
          </a:bodyPr>
          <a:lstStyle/>
          <a:p>
            <a:pPr marL="0" lvl="0" indent="0">
              <a:lnSpc>
                <a:spcPct val="100000"/>
              </a:lnSpc>
              <a:buNone/>
            </a:pPr>
            <a:r>
              <a:rPr lang="en-US" sz="2400" dirty="0"/>
              <a:t>CEPA applies to any state agency, department, or institution undertaking an </a:t>
            </a:r>
            <a:r>
              <a:rPr lang="en-US" sz="2400" b="1" dirty="0"/>
              <a:t>action</a:t>
            </a:r>
            <a:r>
              <a:rPr lang="en-US" sz="2400" dirty="0"/>
              <a:t> which may affect the environment.</a:t>
            </a:r>
          </a:p>
          <a:p>
            <a:endParaRPr lang="en-US" sz="2400" dirty="0"/>
          </a:p>
        </p:txBody>
      </p:sp>
      <p:sp>
        <p:nvSpPr>
          <p:cNvPr id="12" name="Oval 11">
            <a:extLst>
              <a:ext uri="{FF2B5EF4-FFF2-40B4-BE49-F238E27FC236}">
                <a16:creationId xmlns:a16="http://schemas.microsoft.com/office/drawing/2014/main" id="{4697E0B2-8A74-45A7-82CC-63624EBCFE45}"/>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Who must comply with CEPA?</a:t>
            </a:r>
          </a:p>
        </p:txBody>
      </p:sp>
      <p:sp>
        <p:nvSpPr>
          <p:cNvPr id="13" name="Oval 12">
            <a:extLst>
              <a:ext uri="{FF2B5EF4-FFF2-40B4-BE49-F238E27FC236}">
                <a16:creationId xmlns:a16="http://schemas.microsoft.com/office/drawing/2014/main" id="{07A0CB0B-F419-4B1A-9FD8-ABCF76AFA5BF}"/>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7753C2-5E98-43F1-B46F-311024928EA5}"/>
              </a:ext>
            </a:extLst>
          </p:cNvPr>
          <p:cNvPicPr>
            <a:picLocks noChangeAspect="1"/>
          </p:cNvPicPr>
          <p:nvPr/>
        </p:nvPicPr>
        <p:blipFill>
          <a:blip r:embed="rId5"/>
          <a:stretch>
            <a:fillRect/>
          </a:stretch>
        </p:blipFill>
        <p:spPr>
          <a:xfrm>
            <a:off x="3443276" y="4457258"/>
            <a:ext cx="1839083" cy="1839083"/>
          </a:xfrm>
          <a:prstGeom prst="rect">
            <a:avLst/>
          </a:prstGeom>
        </p:spPr>
      </p:pic>
      <p:pic>
        <p:nvPicPr>
          <p:cNvPr id="16" name="Picture 15">
            <a:extLst>
              <a:ext uri="{FF2B5EF4-FFF2-40B4-BE49-F238E27FC236}">
                <a16:creationId xmlns:a16="http://schemas.microsoft.com/office/drawing/2014/main" id="{7E276EAD-F2D8-4810-9234-D21495F1FA4E}"/>
              </a:ext>
            </a:extLst>
          </p:cNvPr>
          <p:cNvPicPr>
            <a:picLocks noChangeAspect="1"/>
          </p:cNvPicPr>
          <p:nvPr/>
        </p:nvPicPr>
        <p:blipFill>
          <a:blip r:embed="rId6"/>
          <a:srcRect/>
          <a:stretch/>
        </p:blipFill>
        <p:spPr>
          <a:xfrm>
            <a:off x="5572777" y="4503419"/>
            <a:ext cx="1730952" cy="1730952"/>
          </a:xfrm>
          <a:prstGeom prst="rect">
            <a:avLst/>
          </a:prstGeom>
        </p:spPr>
      </p:pic>
      <p:pic>
        <p:nvPicPr>
          <p:cNvPr id="17" name="Picture 16">
            <a:extLst>
              <a:ext uri="{FF2B5EF4-FFF2-40B4-BE49-F238E27FC236}">
                <a16:creationId xmlns:a16="http://schemas.microsoft.com/office/drawing/2014/main" id="{173B8C0A-A7D1-4518-A352-9D9A63EB41B3}"/>
              </a:ext>
            </a:extLst>
          </p:cNvPr>
          <p:cNvPicPr>
            <a:picLocks noChangeAspect="1"/>
          </p:cNvPicPr>
          <p:nvPr/>
        </p:nvPicPr>
        <p:blipFill>
          <a:blip r:embed="rId7"/>
          <a:srcRect/>
          <a:stretch/>
        </p:blipFill>
        <p:spPr>
          <a:xfrm>
            <a:off x="9935195" y="4716744"/>
            <a:ext cx="1730952" cy="1137482"/>
          </a:xfrm>
          <a:prstGeom prst="rect">
            <a:avLst/>
          </a:prstGeom>
        </p:spPr>
      </p:pic>
      <p:pic>
        <p:nvPicPr>
          <p:cNvPr id="18" name="Picture 17">
            <a:extLst>
              <a:ext uri="{FF2B5EF4-FFF2-40B4-BE49-F238E27FC236}">
                <a16:creationId xmlns:a16="http://schemas.microsoft.com/office/drawing/2014/main" id="{02993459-4ABA-4F10-8CD3-FA60CCE6E58A}"/>
              </a:ext>
            </a:extLst>
          </p:cNvPr>
          <p:cNvPicPr>
            <a:picLocks noChangeAspect="1"/>
          </p:cNvPicPr>
          <p:nvPr/>
        </p:nvPicPr>
        <p:blipFill>
          <a:blip r:embed="rId8"/>
          <a:srcRect/>
          <a:stretch/>
        </p:blipFill>
        <p:spPr>
          <a:xfrm>
            <a:off x="9933854" y="474854"/>
            <a:ext cx="1705688" cy="1696417"/>
          </a:xfrm>
          <a:prstGeom prst="rect">
            <a:avLst/>
          </a:prstGeom>
        </p:spPr>
      </p:pic>
      <p:pic>
        <p:nvPicPr>
          <p:cNvPr id="20" name="Picture 19">
            <a:extLst>
              <a:ext uri="{FF2B5EF4-FFF2-40B4-BE49-F238E27FC236}">
                <a16:creationId xmlns:a16="http://schemas.microsoft.com/office/drawing/2014/main" id="{FE728CE2-2705-41EA-A514-524751BC6CC6}"/>
              </a:ext>
            </a:extLst>
          </p:cNvPr>
          <p:cNvPicPr>
            <a:picLocks noChangeAspect="1"/>
          </p:cNvPicPr>
          <p:nvPr/>
        </p:nvPicPr>
        <p:blipFill>
          <a:blip r:embed="rId9"/>
          <a:srcRect/>
          <a:stretch/>
        </p:blipFill>
        <p:spPr>
          <a:xfrm>
            <a:off x="3290542" y="2668469"/>
            <a:ext cx="2140863" cy="1704169"/>
          </a:xfrm>
          <a:prstGeom prst="rect">
            <a:avLst/>
          </a:prstGeom>
        </p:spPr>
      </p:pic>
      <p:pic>
        <p:nvPicPr>
          <p:cNvPr id="27" name="Picture 26">
            <a:extLst>
              <a:ext uri="{FF2B5EF4-FFF2-40B4-BE49-F238E27FC236}">
                <a16:creationId xmlns:a16="http://schemas.microsoft.com/office/drawing/2014/main" id="{CA067590-C2D2-4840-9843-602F51F89EEB}"/>
              </a:ext>
            </a:extLst>
          </p:cNvPr>
          <p:cNvPicPr>
            <a:picLocks noChangeAspect="1"/>
          </p:cNvPicPr>
          <p:nvPr/>
        </p:nvPicPr>
        <p:blipFill>
          <a:blip r:embed="rId10"/>
          <a:srcRect/>
          <a:stretch/>
        </p:blipFill>
        <p:spPr>
          <a:xfrm>
            <a:off x="7834318" y="420738"/>
            <a:ext cx="1705688" cy="1680108"/>
          </a:xfrm>
          <a:prstGeom prst="rect">
            <a:avLst/>
          </a:prstGeom>
        </p:spPr>
      </p:pic>
      <p:pic>
        <p:nvPicPr>
          <p:cNvPr id="28" name="Picture 27">
            <a:extLst>
              <a:ext uri="{FF2B5EF4-FFF2-40B4-BE49-F238E27FC236}">
                <a16:creationId xmlns:a16="http://schemas.microsoft.com/office/drawing/2014/main" id="{8FDFC6E2-F194-4ED6-8C72-2D9B3669979C}"/>
              </a:ext>
            </a:extLst>
          </p:cNvPr>
          <p:cNvPicPr>
            <a:picLocks noChangeAspect="1"/>
          </p:cNvPicPr>
          <p:nvPr/>
        </p:nvPicPr>
        <p:blipFill>
          <a:blip r:embed="rId11"/>
          <a:srcRect/>
          <a:stretch/>
        </p:blipFill>
        <p:spPr>
          <a:xfrm>
            <a:off x="5745577" y="773196"/>
            <a:ext cx="1730952" cy="1099731"/>
          </a:xfrm>
          <a:prstGeom prst="rect">
            <a:avLst/>
          </a:prstGeom>
        </p:spPr>
      </p:pic>
      <p:pic>
        <p:nvPicPr>
          <p:cNvPr id="30" name="Picture 29">
            <a:extLst>
              <a:ext uri="{FF2B5EF4-FFF2-40B4-BE49-F238E27FC236}">
                <a16:creationId xmlns:a16="http://schemas.microsoft.com/office/drawing/2014/main" id="{9A3E2DCF-BB14-48CE-AA1F-D0FCB857E538}"/>
              </a:ext>
            </a:extLst>
          </p:cNvPr>
          <p:cNvPicPr>
            <a:picLocks noChangeAspect="1"/>
          </p:cNvPicPr>
          <p:nvPr/>
        </p:nvPicPr>
        <p:blipFill>
          <a:blip r:embed="rId12"/>
          <a:srcRect/>
          <a:stretch/>
        </p:blipFill>
        <p:spPr>
          <a:xfrm>
            <a:off x="3620777" y="440319"/>
            <a:ext cx="1730952" cy="1730952"/>
          </a:xfrm>
          <a:prstGeom prst="rect">
            <a:avLst/>
          </a:prstGeom>
        </p:spPr>
      </p:pic>
      <p:sp>
        <p:nvSpPr>
          <p:cNvPr id="26" name="Rectangle 25">
            <a:extLst>
              <a:ext uri="{FF2B5EF4-FFF2-40B4-BE49-F238E27FC236}">
                <a16:creationId xmlns:a16="http://schemas.microsoft.com/office/drawing/2014/main" id="{5A9C1501-9B18-45EE-A8C4-6C204E200A7E}"/>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0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30E0C76E-BC5D-47A6-BB01-FAD933402E28}"/>
              </a:ext>
            </a:extLst>
          </p:cNvPr>
          <p:cNvSpPr txBox="1">
            <a:spLocks/>
          </p:cNvSpPr>
          <p:nvPr/>
        </p:nvSpPr>
        <p:spPr>
          <a:xfrm>
            <a:off x="3704376" y="1254868"/>
            <a:ext cx="7268424" cy="4289898"/>
          </a:xfrm>
          <a:prstGeom prst="rect">
            <a:avLst/>
          </a:prstGeom>
          <a:solidFill>
            <a:schemeClr val="tx2">
              <a:lumMod val="20000"/>
              <a:lumOff val="80000"/>
            </a:schemeClr>
          </a:solidFill>
          <a:ln w="1016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732AA91-7836-4A4E-B4FD-6F95EAFA60DF}"/>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3913740" y="2724907"/>
            <a:ext cx="6672305" cy="1591293"/>
          </a:xfrm>
        </p:spPr>
        <p:txBody>
          <a:bodyPr anchor="ctr">
            <a:noAutofit/>
          </a:bodyPr>
          <a:lstStyle/>
          <a:p>
            <a:pPr marL="0" lvl="0" indent="0">
              <a:lnSpc>
                <a:spcPct val="100000"/>
              </a:lnSpc>
              <a:buNone/>
            </a:pPr>
            <a:endParaRPr lang="en-US" sz="2400" dirty="0"/>
          </a:p>
          <a:p>
            <a:pPr marL="0" lvl="0" indent="0">
              <a:lnSpc>
                <a:spcPct val="100000"/>
              </a:lnSpc>
              <a:buNone/>
            </a:pPr>
            <a:endParaRPr lang="en-US" sz="2400" dirty="0"/>
          </a:p>
          <a:p>
            <a:pPr marL="0" lvl="0" indent="0">
              <a:lnSpc>
                <a:spcPct val="100000"/>
              </a:lnSpc>
              <a:buNone/>
            </a:pPr>
            <a:r>
              <a:rPr lang="en-US" sz="2400" dirty="0"/>
              <a:t>“</a:t>
            </a:r>
            <a:r>
              <a:rPr lang="en-US" sz="2400" b="1" dirty="0"/>
              <a:t>Action</a:t>
            </a:r>
            <a:r>
              <a:rPr lang="en-US" sz="2400" dirty="0"/>
              <a:t>” means an individual activity or a sequence of planned activities initiated or proposed to be undertaken by an agency or agencies, or funded in whole or in part by the state ..... </a:t>
            </a:r>
          </a:p>
          <a:p>
            <a:pPr marL="0" lvl="0" indent="0">
              <a:lnSpc>
                <a:spcPct val="100000"/>
              </a:lnSpc>
              <a:buNone/>
            </a:pPr>
            <a:r>
              <a:rPr lang="en-US" sz="2400" dirty="0"/>
              <a:t>(Sec. 22a-1a-1 RCSA)</a:t>
            </a:r>
          </a:p>
          <a:p>
            <a:pPr marL="0" lvl="0" indent="0">
              <a:lnSpc>
                <a:spcPct val="100000"/>
              </a:lnSpc>
              <a:buNone/>
            </a:pPr>
            <a:endParaRPr lang="en-US" sz="2400" dirty="0"/>
          </a:p>
          <a:p>
            <a:pPr marL="0" lvl="0" indent="0">
              <a:lnSpc>
                <a:spcPct val="100000"/>
              </a:lnSpc>
              <a:buNone/>
            </a:pPr>
            <a:endParaRPr lang="en-US" sz="2400" dirty="0"/>
          </a:p>
        </p:txBody>
      </p:sp>
      <p:sp>
        <p:nvSpPr>
          <p:cNvPr id="14" name="Oval 13">
            <a:extLst>
              <a:ext uri="{FF2B5EF4-FFF2-40B4-BE49-F238E27FC236}">
                <a16:creationId xmlns:a16="http://schemas.microsoft.com/office/drawing/2014/main" id="{3CB1AC73-0FA2-4F2C-AF1F-9C00005EC013}"/>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action under CEPA?</a:t>
            </a:r>
          </a:p>
        </p:txBody>
      </p:sp>
      <p:sp>
        <p:nvSpPr>
          <p:cNvPr id="15" name="Oval 14">
            <a:extLst>
              <a:ext uri="{FF2B5EF4-FFF2-40B4-BE49-F238E27FC236}">
                <a16:creationId xmlns:a16="http://schemas.microsoft.com/office/drawing/2014/main" id="{286E7622-8357-47DC-8CFC-C48B1956126D}"/>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D04D3F-7750-4E1A-A5E0-A99BE3F0190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15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DDFFD5C-4014-40DE-BBE3-5CAF747AFEBA}"/>
              </a:ext>
            </a:extLst>
          </p:cNvPr>
          <p:cNvSpPr txBox="1">
            <a:spLocks/>
          </p:cNvSpPr>
          <p:nvPr/>
        </p:nvSpPr>
        <p:spPr>
          <a:xfrm>
            <a:off x="3791142" y="505839"/>
            <a:ext cx="7587080" cy="5729592"/>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6" name="Title 1">
            <a:extLst>
              <a:ext uri="{FF2B5EF4-FFF2-40B4-BE49-F238E27FC236}">
                <a16:creationId xmlns:a16="http://schemas.microsoft.com/office/drawing/2014/main" id="{DD5ED07B-81FF-4725-B123-E1A863C9FDE0}"/>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046732" y="790394"/>
            <a:ext cx="7295132" cy="5266022"/>
          </a:xfrm>
        </p:spPr>
        <p:txBody>
          <a:bodyPr anchor="ctr">
            <a:noAutofit/>
          </a:bodyPr>
          <a:lstStyle/>
          <a:p>
            <a:pPr marL="0" lvl="0" indent="0">
              <a:lnSpc>
                <a:spcPct val="100000"/>
              </a:lnSpc>
              <a:buNone/>
            </a:pPr>
            <a:r>
              <a:rPr lang="en-US" sz="2400" dirty="0"/>
              <a:t>“</a:t>
            </a:r>
            <a:r>
              <a:rPr lang="en-US" sz="2400" b="1" dirty="0"/>
              <a:t>Actions</a:t>
            </a:r>
            <a:r>
              <a:rPr lang="en-US" sz="2400" dirty="0"/>
              <a:t>” include, but are not limited to:</a:t>
            </a:r>
          </a:p>
          <a:p>
            <a:pPr>
              <a:lnSpc>
                <a:spcPct val="100000"/>
              </a:lnSpc>
            </a:pPr>
            <a:r>
              <a:rPr lang="en-US" sz="2400" dirty="0"/>
              <a:t>capital improvements, alterations, or additions to the real property of the state; </a:t>
            </a:r>
          </a:p>
          <a:p>
            <a:pPr>
              <a:lnSpc>
                <a:spcPct val="100000"/>
              </a:lnSpc>
            </a:pPr>
            <a:r>
              <a:rPr lang="en-US" sz="2400" dirty="0"/>
              <a:t>acquisition of real property for the purpose of capital improvements; </a:t>
            </a:r>
          </a:p>
          <a:p>
            <a:pPr>
              <a:lnSpc>
                <a:spcPct val="100000"/>
              </a:lnSpc>
            </a:pPr>
            <a:r>
              <a:rPr lang="en-US" sz="2400" dirty="0"/>
              <a:t>lease/purchase agreements; </a:t>
            </a:r>
          </a:p>
          <a:p>
            <a:pPr>
              <a:lnSpc>
                <a:spcPct val="100000"/>
              </a:lnSpc>
            </a:pPr>
            <a:r>
              <a:rPr lang="en-US" sz="2400" dirty="0"/>
              <a:t>grants-in-aid or financial assistance for housing, business, industry, restoration or demonstration projects; or </a:t>
            </a:r>
          </a:p>
          <a:p>
            <a:pPr>
              <a:lnSpc>
                <a:spcPct val="100000"/>
              </a:lnSpc>
            </a:pPr>
            <a:r>
              <a:rPr lang="en-US" sz="2400" dirty="0"/>
              <a:t>other proposed activity for which an agency exercises judgment or discretion as to the propriety of that action. (RCSA 22a-1a-1 RCSA)</a:t>
            </a:r>
          </a:p>
        </p:txBody>
      </p:sp>
      <p:sp>
        <p:nvSpPr>
          <p:cNvPr id="11" name="Oval 10">
            <a:extLst>
              <a:ext uri="{FF2B5EF4-FFF2-40B4-BE49-F238E27FC236}">
                <a16:creationId xmlns:a16="http://schemas.microsoft.com/office/drawing/2014/main" id="{6B97059C-545A-42DB-9C32-5D4105B1E2B0}"/>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action under CEPA?</a:t>
            </a:r>
          </a:p>
        </p:txBody>
      </p:sp>
      <p:sp>
        <p:nvSpPr>
          <p:cNvPr id="12" name="Oval 11">
            <a:extLst>
              <a:ext uri="{FF2B5EF4-FFF2-40B4-BE49-F238E27FC236}">
                <a16:creationId xmlns:a16="http://schemas.microsoft.com/office/drawing/2014/main" id="{68790A07-1CCB-40C6-9E86-7AECAB0BAA2E}"/>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1D567D-A33B-49B6-BBEF-0576F2312848}"/>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93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4231018-60AD-466C-ADEE-034F91648451}"/>
              </a:ext>
            </a:extLst>
          </p:cNvPr>
          <p:cNvSpPr txBox="1">
            <a:spLocks/>
          </p:cNvSpPr>
          <p:nvPr/>
        </p:nvSpPr>
        <p:spPr>
          <a:xfrm>
            <a:off x="3791142" y="801583"/>
            <a:ext cx="7587080" cy="5170495"/>
          </a:xfrm>
          <a:prstGeom prst="rect">
            <a:avLst/>
          </a:prstGeom>
          <a:solidFill>
            <a:schemeClr val="tx2">
              <a:lumMod val="20000"/>
              <a:lumOff val="80000"/>
            </a:schemeClr>
          </a:solidFill>
          <a:ln w="1016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16" name="Title 1">
            <a:extLst>
              <a:ext uri="{FF2B5EF4-FFF2-40B4-BE49-F238E27FC236}">
                <a16:creationId xmlns:a16="http://schemas.microsoft.com/office/drawing/2014/main" id="{2FA5AD4D-5A15-4594-AB0D-C63B7A550FE4}"/>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2" name="Content Placeholder 2">
            <a:extLst>
              <a:ext uri="{FF2B5EF4-FFF2-40B4-BE49-F238E27FC236}">
                <a16:creationId xmlns:a16="http://schemas.microsoft.com/office/drawing/2014/main" id="{CB2947FA-4923-4313-8F2A-A2A33482CC90}"/>
              </a:ext>
            </a:extLst>
          </p:cNvPr>
          <p:cNvSpPr>
            <a:spLocks noGrp="1"/>
          </p:cNvSpPr>
          <p:nvPr>
            <p:ph idx="1"/>
          </p:nvPr>
        </p:nvSpPr>
        <p:spPr>
          <a:xfrm>
            <a:off x="4046732" y="790394"/>
            <a:ext cx="7295132" cy="5266022"/>
          </a:xfrm>
        </p:spPr>
        <p:txBody>
          <a:bodyPr anchor="ctr">
            <a:noAutofit/>
          </a:bodyPr>
          <a:lstStyle/>
          <a:p>
            <a:pPr marL="0" lvl="0" indent="0">
              <a:lnSpc>
                <a:spcPct val="100000"/>
              </a:lnSpc>
              <a:buNone/>
            </a:pPr>
            <a:r>
              <a:rPr lang="en-US" sz="2000" b="1" dirty="0"/>
              <a:t>Actions which may significantly affect the environment</a:t>
            </a:r>
            <a:r>
              <a:rPr lang="en-US" sz="2000" dirty="0"/>
              <a:t>. means individual activities or a sequence of planned activities proposed to be undertaken by state departments, institutions or agencies, or funded in whole or in part by the state, which could have a major impact on the state's land, water, air, historic structures and landmarks as defined in section 10-410, existing housing, or other environmental resources, or could serve short term to the disadvantage of long term environmental goals. Such actions shall include but not be limited to new projects and programs of state agencies and new projects supported by state contracts and grants, but shall not include (1) emergency measures undertaken in response to an immediate threat to public health or safety; or (2) activities in which state agency participation is ministerial in nature, involving no exercise of discretion on the part of the state department, institution or agency. (CGS 22a-1c)</a:t>
            </a:r>
          </a:p>
        </p:txBody>
      </p:sp>
      <p:sp>
        <p:nvSpPr>
          <p:cNvPr id="11" name="Oval 10">
            <a:extLst>
              <a:ext uri="{FF2B5EF4-FFF2-40B4-BE49-F238E27FC236}">
                <a16:creationId xmlns:a16="http://schemas.microsoft.com/office/drawing/2014/main" id="{914BBBB7-F582-4B7E-A337-7376C3607D65}"/>
              </a:ext>
            </a:extLst>
          </p:cNvPr>
          <p:cNvSpPr/>
          <p:nvPr/>
        </p:nvSpPr>
        <p:spPr>
          <a:xfrm>
            <a:off x="902368" y="976057"/>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What is an action under CEPA?</a:t>
            </a:r>
          </a:p>
        </p:txBody>
      </p:sp>
      <p:sp>
        <p:nvSpPr>
          <p:cNvPr id="12" name="Oval 11">
            <a:extLst>
              <a:ext uri="{FF2B5EF4-FFF2-40B4-BE49-F238E27FC236}">
                <a16:creationId xmlns:a16="http://schemas.microsoft.com/office/drawing/2014/main" id="{84A04575-E3D7-4AE2-8751-2C2C436E8503}"/>
              </a:ext>
            </a:extLst>
          </p:cNvPr>
          <p:cNvSpPr/>
          <p:nvPr/>
        </p:nvSpPr>
        <p:spPr>
          <a:xfrm>
            <a:off x="1032918" y="1110196"/>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AD1A15-F635-47AB-A475-DCE7F2E3846F}"/>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57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hidden="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hidden="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93301F98-BFA9-4C7F-8060-8DCD8A2FFBE3}"/>
              </a:ext>
            </a:extLst>
          </p:cNvPr>
          <p:cNvSpPr txBox="1">
            <a:spLocks/>
          </p:cNvSpPr>
          <p:nvPr/>
        </p:nvSpPr>
        <p:spPr>
          <a:xfrm>
            <a:off x="269174" y="249382"/>
            <a:ext cx="2683785" cy="6388923"/>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grpSp>
        <p:nvGrpSpPr>
          <p:cNvPr id="4" name="Group 3">
            <a:extLst>
              <a:ext uri="{FF2B5EF4-FFF2-40B4-BE49-F238E27FC236}">
                <a16:creationId xmlns:a16="http://schemas.microsoft.com/office/drawing/2014/main" id="{2046CE2C-FC50-4A72-82AA-AB56289DFB19}"/>
              </a:ext>
            </a:extLst>
          </p:cNvPr>
          <p:cNvGrpSpPr/>
          <p:nvPr/>
        </p:nvGrpSpPr>
        <p:grpSpPr>
          <a:xfrm>
            <a:off x="873956" y="2000138"/>
            <a:ext cx="2671458" cy="2671458"/>
            <a:chOff x="902368" y="3024776"/>
            <a:chExt cx="2671458" cy="2671458"/>
          </a:xfrm>
        </p:grpSpPr>
        <p:sp>
          <p:nvSpPr>
            <p:cNvPr id="13" name="Oval 12">
              <a:extLst>
                <a:ext uri="{FF2B5EF4-FFF2-40B4-BE49-F238E27FC236}">
                  <a16:creationId xmlns:a16="http://schemas.microsoft.com/office/drawing/2014/main" id="{96058795-1E73-450B-B1D5-29F4D9C3EBA8}"/>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CEPA Process Overview</a:t>
              </a:r>
            </a:p>
          </p:txBody>
        </p:sp>
        <p:sp>
          <p:nvSpPr>
            <p:cNvPr id="14" name="Oval 13">
              <a:extLst>
                <a:ext uri="{FF2B5EF4-FFF2-40B4-BE49-F238E27FC236}">
                  <a16:creationId xmlns:a16="http://schemas.microsoft.com/office/drawing/2014/main" id="{E1EEF21B-0813-4A77-B04C-AF34AEA05AE7}"/>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Diagram 2">
            <a:extLst>
              <a:ext uri="{FF2B5EF4-FFF2-40B4-BE49-F238E27FC236}">
                <a16:creationId xmlns:a16="http://schemas.microsoft.com/office/drawing/2014/main" id="{CF2BA65F-DF22-4E9B-BC09-E8702291F055}"/>
              </a:ext>
            </a:extLst>
          </p:cNvPr>
          <p:cNvGraphicFramePr/>
          <p:nvPr>
            <p:extLst>
              <p:ext uri="{D42A27DB-BD31-4B8C-83A1-F6EECF244321}">
                <p14:modId xmlns:p14="http://schemas.microsoft.com/office/powerpoint/2010/main" val="3416892716"/>
              </p:ext>
            </p:extLst>
          </p:nvPr>
        </p:nvGraphicFramePr>
        <p:xfrm>
          <a:off x="3274507" y="1488331"/>
          <a:ext cx="8544549" cy="4586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14">
            <a:extLst>
              <a:ext uri="{FF2B5EF4-FFF2-40B4-BE49-F238E27FC236}">
                <a16:creationId xmlns:a16="http://schemas.microsoft.com/office/drawing/2014/main" id="{CDAB90A9-92D9-4D33-828C-0EC5A863818B}"/>
              </a:ext>
            </a:extLst>
          </p:cNvPr>
          <p:cNvSpPr/>
          <p:nvPr/>
        </p:nvSpPr>
        <p:spPr>
          <a:xfrm>
            <a:off x="4503907" y="707190"/>
            <a:ext cx="6227733" cy="567109"/>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Agency initiates an “Action”</a:t>
            </a:r>
          </a:p>
        </p:txBody>
      </p:sp>
      <p:sp>
        <p:nvSpPr>
          <p:cNvPr id="16" name="Rectangle: Rounded Corners 15">
            <a:extLst>
              <a:ext uri="{FF2B5EF4-FFF2-40B4-BE49-F238E27FC236}">
                <a16:creationId xmlns:a16="http://schemas.microsoft.com/office/drawing/2014/main" id="{B450959F-CE89-42AE-83DE-604582E16AA2}"/>
              </a:ext>
            </a:extLst>
          </p:cNvPr>
          <p:cNvSpPr/>
          <p:nvPr/>
        </p:nvSpPr>
        <p:spPr>
          <a:xfrm>
            <a:off x="4503907" y="5865779"/>
            <a:ext cx="6227733" cy="458799"/>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OPM reviews the EIE and ROD for adequacy</a:t>
            </a:r>
          </a:p>
        </p:txBody>
      </p:sp>
      <p:sp>
        <p:nvSpPr>
          <p:cNvPr id="18" name="Arrow: Down 17">
            <a:extLst>
              <a:ext uri="{FF2B5EF4-FFF2-40B4-BE49-F238E27FC236}">
                <a16:creationId xmlns:a16="http://schemas.microsoft.com/office/drawing/2014/main" id="{9C254048-8B27-4833-A7BD-07E168170DD9}"/>
              </a:ext>
            </a:extLst>
          </p:cNvPr>
          <p:cNvSpPr/>
          <p:nvPr/>
        </p:nvSpPr>
        <p:spPr>
          <a:xfrm>
            <a:off x="7219927" y="1212976"/>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8956CB87-505D-4308-A801-D5E377E4E851}"/>
              </a:ext>
            </a:extLst>
          </p:cNvPr>
          <p:cNvSpPr/>
          <p:nvPr/>
        </p:nvSpPr>
        <p:spPr>
          <a:xfrm>
            <a:off x="7219927" y="5444049"/>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F8D064F-D23A-4293-B1C8-FCC78087637A}"/>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66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B097C8B-978C-49A0-A6BA-AC1054A104EF}"/>
              </a:ext>
            </a:extLst>
          </p:cNvPr>
          <p:cNvSpPr/>
          <p:nvPr/>
        </p:nvSpPr>
        <p:spPr>
          <a:xfrm>
            <a:off x="3713419" y="416597"/>
            <a:ext cx="4933167" cy="461461"/>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Agency initiates an “Action”.</a:t>
            </a:r>
          </a:p>
        </p:txBody>
      </p:sp>
      <p:sp>
        <p:nvSpPr>
          <p:cNvPr id="11" name="Rectangle: Rounded Corners 10">
            <a:extLst>
              <a:ext uri="{FF2B5EF4-FFF2-40B4-BE49-F238E27FC236}">
                <a16:creationId xmlns:a16="http://schemas.microsoft.com/office/drawing/2014/main" id="{6045762A-EE50-479C-9561-7706A6FF8585}"/>
              </a:ext>
            </a:extLst>
          </p:cNvPr>
          <p:cNvSpPr/>
          <p:nvPr/>
        </p:nvSpPr>
        <p:spPr>
          <a:xfrm>
            <a:off x="3727453" y="1142782"/>
            <a:ext cx="4933168" cy="783763"/>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 project an “action”?</a:t>
            </a:r>
          </a:p>
        </p:txBody>
      </p:sp>
      <p:sp>
        <p:nvSpPr>
          <p:cNvPr id="12" name="Rectangle: Rounded Corners 11">
            <a:extLst>
              <a:ext uri="{FF2B5EF4-FFF2-40B4-BE49-F238E27FC236}">
                <a16:creationId xmlns:a16="http://schemas.microsoft.com/office/drawing/2014/main" id="{26A30B8D-1FCE-4AD8-8F12-FD2731CC95F4}"/>
              </a:ext>
            </a:extLst>
          </p:cNvPr>
          <p:cNvSpPr/>
          <p:nvPr/>
        </p:nvSpPr>
        <p:spPr>
          <a:xfrm>
            <a:off x="3703362" y="2216939"/>
            <a:ext cx="4962004" cy="783764"/>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 project an “action which may significantly affect the environment”?</a:t>
            </a:r>
          </a:p>
        </p:txBody>
      </p:sp>
      <p:sp>
        <p:nvSpPr>
          <p:cNvPr id="14" name="Rectangle: Rounded Corners 13">
            <a:extLst>
              <a:ext uri="{FF2B5EF4-FFF2-40B4-BE49-F238E27FC236}">
                <a16:creationId xmlns:a16="http://schemas.microsoft.com/office/drawing/2014/main" id="{965BD927-D758-400A-90D7-760789BACE6A}"/>
              </a:ext>
            </a:extLst>
          </p:cNvPr>
          <p:cNvSpPr/>
          <p:nvPr/>
        </p:nvSpPr>
        <p:spPr>
          <a:xfrm>
            <a:off x="3727454" y="6070059"/>
            <a:ext cx="4933167" cy="387061"/>
          </a:xfrm>
          <a:prstGeom prst="roundRect">
            <a:avLst/>
          </a:prstGeom>
          <a:solidFill>
            <a:schemeClr val="tx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Determining Environmental Significance</a:t>
            </a:r>
          </a:p>
        </p:txBody>
      </p:sp>
      <p:sp>
        <p:nvSpPr>
          <p:cNvPr id="15" name="Rectangle: Rounded Corners 14">
            <a:extLst>
              <a:ext uri="{FF2B5EF4-FFF2-40B4-BE49-F238E27FC236}">
                <a16:creationId xmlns:a16="http://schemas.microsoft.com/office/drawing/2014/main" id="{3D5AB0EF-D864-4DBC-81D9-7E443417D022}"/>
              </a:ext>
            </a:extLst>
          </p:cNvPr>
          <p:cNvSpPr/>
          <p:nvPr/>
        </p:nvSpPr>
        <p:spPr>
          <a:xfrm>
            <a:off x="9521415" y="877114"/>
            <a:ext cx="2322350" cy="135205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No CEPA required. This concludes the agency’s CEPA responsibilities.</a:t>
            </a:r>
          </a:p>
          <a:p>
            <a:endParaRPr lang="en-US" sz="1600" dirty="0"/>
          </a:p>
        </p:txBody>
      </p:sp>
      <p:sp>
        <p:nvSpPr>
          <p:cNvPr id="16" name="Rectangle: Rounded Corners 15">
            <a:extLst>
              <a:ext uri="{FF2B5EF4-FFF2-40B4-BE49-F238E27FC236}">
                <a16:creationId xmlns:a16="http://schemas.microsoft.com/office/drawing/2014/main" id="{AF49C5F6-8FDA-446B-A93C-E91012EEC9E6}"/>
              </a:ext>
            </a:extLst>
          </p:cNvPr>
          <p:cNvSpPr/>
          <p:nvPr/>
        </p:nvSpPr>
        <p:spPr>
          <a:xfrm>
            <a:off x="9525320" y="3335867"/>
            <a:ext cx="2322350" cy="245986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The agency shall internally document its decision. (OPM provides a checklist to assist with this). This concludes the agency’s CEPA responsibilities.</a:t>
            </a:r>
          </a:p>
          <a:p>
            <a:endParaRPr lang="en-US" dirty="0">
              <a:solidFill>
                <a:schemeClr val="tx1"/>
              </a:solidFill>
            </a:endParaRPr>
          </a:p>
        </p:txBody>
      </p:sp>
      <p:sp>
        <p:nvSpPr>
          <p:cNvPr id="18" name="Rectangle 17">
            <a:extLst>
              <a:ext uri="{FF2B5EF4-FFF2-40B4-BE49-F238E27FC236}">
                <a16:creationId xmlns:a16="http://schemas.microsoft.com/office/drawing/2014/main" id="{B2C1D942-FAB3-47D3-99AA-BE8AB6D3DAA6}"/>
              </a:ext>
            </a:extLst>
          </p:cNvPr>
          <p:cNvSpPr/>
          <p:nvPr/>
        </p:nvSpPr>
        <p:spPr>
          <a:xfrm>
            <a:off x="273132" y="249382"/>
            <a:ext cx="11649694" cy="63889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BA75C3A-F83A-4D56-9058-708DE7EA8C73}"/>
              </a:ext>
            </a:extLst>
          </p:cNvPr>
          <p:cNvSpPr/>
          <p:nvPr/>
        </p:nvSpPr>
        <p:spPr>
          <a:xfrm>
            <a:off x="8345099" y="1218223"/>
            <a:ext cx="1269864" cy="632879"/>
          </a:xfrm>
          <a:prstGeom prst="rightArrow">
            <a:avLst/>
          </a:prstGeom>
          <a:solidFill>
            <a:schemeClr val="bg1">
              <a:lumMod val="65000"/>
            </a:schemeClr>
          </a:solidFill>
          <a:ln w="254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“no”</a:t>
            </a:r>
          </a:p>
        </p:txBody>
      </p:sp>
      <p:sp>
        <p:nvSpPr>
          <p:cNvPr id="2" name="Arrow: Down 1">
            <a:extLst>
              <a:ext uri="{FF2B5EF4-FFF2-40B4-BE49-F238E27FC236}">
                <a16:creationId xmlns:a16="http://schemas.microsoft.com/office/drawing/2014/main" id="{6C787EAF-E1C8-4E20-B0D9-3920FE6ACBCA}"/>
              </a:ext>
            </a:extLst>
          </p:cNvPr>
          <p:cNvSpPr/>
          <p:nvPr/>
        </p:nvSpPr>
        <p:spPr>
          <a:xfrm>
            <a:off x="1987667" y="1048042"/>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FF6B5F64-B05E-4ED2-859E-7DC9BB484521}"/>
              </a:ext>
            </a:extLst>
          </p:cNvPr>
          <p:cNvSpPr/>
          <p:nvPr/>
        </p:nvSpPr>
        <p:spPr>
          <a:xfrm>
            <a:off x="5749423" y="794149"/>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CE8CE68-252C-4F16-A9E6-8F8D320B213F}"/>
              </a:ext>
            </a:extLst>
          </p:cNvPr>
          <p:cNvSpPr/>
          <p:nvPr/>
        </p:nvSpPr>
        <p:spPr>
          <a:xfrm>
            <a:off x="4041286" y="3302288"/>
            <a:ext cx="4619335" cy="2459868"/>
          </a:xfrm>
          <a:prstGeom prst="roundRect">
            <a:avLst/>
          </a:prstGeom>
          <a:solidFill>
            <a:srgbClr val="8FAA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 making this determination, the agency shall consider:</a:t>
            </a:r>
          </a:p>
          <a:p>
            <a:pPr marL="285750" indent="-285750">
              <a:buFont typeface="Arial" panose="020B0604020202020204" pitchFamily="34" charset="0"/>
              <a:buChar char="•"/>
            </a:pPr>
            <a:r>
              <a:rPr lang="en-US" dirty="0"/>
              <a:t>The Environmental Classification Document (ECD);</a:t>
            </a:r>
          </a:p>
          <a:p>
            <a:pPr marL="285750" indent="-285750">
              <a:buFont typeface="Arial" panose="020B0604020202020204" pitchFamily="34" charset="0"/>
              <a:buChar char="•"/>
            </a:pPr>
            <a:r>
              <a:rPr lang="en-US" dirty="0"/>
              <a:t>The factors in 22a-1a-3 of the RCSA;</a:t>
            </a:r>
          </a:p>
          <a:p>
            <a:pPr marL="285750" indent="-285750">
              <a:buFont typeface="Arial" panose="020B0604020202020204" pitchFamily="34" charset="0"/>
              <a:buChar char="•"/>
            </a:pPr>
            <a:r>
              <a:rPr lang="en-US" dirty="0"/>
              <a:t>Any known public comments/controversy;</a:t>
            </a:r>
          </a:p>
          <a:p>
            <a:pPr marL="285750" indent="-285750">
              <a:buFont typeface="Arial" panose="020B0604020202020204" pitchFamily="34" charset="0"/>
              <a:buChar char="•"/>
            </a:pPr>
            <a:r>
              <a:rPr lang="en-US" dirty="0"/>
              <a:t>Inconclusive or unknown impacts.</a:t>
            </a:r>
          </a:p>
        </p:txBody>
      </p:sp>
      <p:sp>
        <p:nvSpPr>
          <p:cNvPr id="30" name="Title 1">
            <a:extLst>
              <a:ext uri="{FF2B5EF4-FFF2-40B4-BE49-F238E27FC236}">
                <a16:creationId xmlns:a16="http://schemas.microsoft.com/office/drawing/2014/main" id="{0DC6EA6B-FCF2-4CFA-BE97-6E64F7A1D92C}"/>
              </a:ext>
            </a:extLst>
          </p:cNvPr>
          <p:cNvSpPr txBox="1">
            <a:spLocks/>
          </p:cNvSpPr>
          <p:nvPr/>
        </p:nvSpPr>
        <p:spPr>
          <a:xfrm>
            <a:off x="269174" y="249383"/>
            <a:ext cx="2683785" cy="6388924"/>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dirty="0"/>
          </a:p>
        </p:txBody>
      </p:sp>
      <p:sp>
        <p:nvSpPr>
          <p:cNvPr id="25" name="Arrow: Down 24">
            <a:extLst>
              <a:ext uri="{FF2B5EF4-FFF2-40B4-BE49-F238E27FC236}">
                <a16:creationId xmlns:a16="http://schemas.microsoft.com/office/drawing/2014/main" id="{BCE8AFEE-39AF-496F-A940-A44F8D7EE449}"/>
              </a:ext>
            </a:extLst>
          </p:cNvPr>
          <p:cNvSpPr/>
          <p:nvPr/>
        </p:nvSpPr>
        <p:spPr>
          <a:xfrm>
            <a:off x="5749422" y="2937684"/>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900D8DAC-D5D8-4404-A7D9-0E30C5DEA053}"/>
              </a:ext>
            </a:extLst>
          </p:cNvPr>
          <p:cNvSpPr/>
          <p:nvPr/>
        </p:nvSpPr>
        <p:spPr>
          <a:xfrm>
            <a:off x="5749422" y="5687194"/>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7D5EDE6-ADDC-42C2-9DE8-D2185A4B2EA4}"/>
              </a:ext>
            </a:extLst>
          </p:cNvPr>
          <p:cNvGrpSpPr/>
          <p:nvPr/>
        </p:nvGrpSpPr>
        <p:grpSpPr>
          <a:xfrm>
            <a:off x="873956" y="2000138"/>
            <a:ext cx="2671458" cy="2671458"/>
            <a:chOff x="902368" y="3024776"/>
            <a:chExt cx="2671458" cy="2671458"/>
          </a:xfrm>
        </p:grpSpPr>
        <p:sp>
          <p:nvSpPr>
            <p:cNvPr id="28" name="Oval 27">
              <a:extLst>
                <a:ext uri="{FF2B5EF4-FFF2-40B4-BE49-F238E27FC236}">
                  <a16:creationId xmlns:a16="http://schemas.microsoft.com/office/drawing/2014/main" id="{3497C804-F22A-46CE-91D0-599720B2650D}"/>
                </a:ext>
              </a:extLst>
            </p:cNvPr>
            <p:cNvSpPr/>
            <p:nvPr/>
          </p:nvSpPr>
          <p:spPr>
            <a:xfrm>
              <a:off x="902368" y="3024776"/>
              <a:ext cx="2671458" cy="2671458"/>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Initiating a CEPA Review</a:t>
              </a:r>
            </a:p>
          </p:txBody>
        </p:sp>
        <p:sp>
          <p:nvSpPr>
            <p:cNvPr id="29" name="Oval 28">
              <a:extLst>
                <a:ext uri="{FF2B5EF4-FFF2-40B4-BE49-F238E27FC236}">
                  <a16:creationId xmlns:a16="http://schemas.microsoft.com/office/drawing/2014/main" id="{D9930299-182F-4722-8E8C-6EB0D08FABCE}"/>
                </a:ext>
              </a:extLst>
            </p:cNvPr>
            <p:cNvSpPr/>
            <p:nvPr/>
          </p:nvSpPr>
          <p:spPr>
            <a:xfrm>
              <a:off x="1032918" y="3158915"/>
              <a:ext cx="2410358" cy="2410358"/>
            </a:xfrm>
            <a:prstGeom prst="ellipse">
              <a:avLst/>
            </a:prstGeom>
            <a:noFill/>
            <a:ln w="508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a:extLst>
              <a:ext uri="{FF2B5EF4-FFF2-40B4-BE49-F238E27FC236}">
                <a16:creationId xmlns:a16="http://schemas.microsoft.com/office/drawing/2014/main" id="{525BB9F4-0AFB-4355-8C0B-95EE9E1237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93490" y="1769568"/>
            <a:ext cx="405540" cy="405540"/>
          </a:xfrm>
          <a:prstGeom prst="rect">
            <a:avLst/>
          </a:prstGeom>
        </p:spPr>
      </p:pic>
      <p:pic>
        <p:nvPicPr>
          <p:cNvPr id="32" name="Picture 31">
            <a:extLst>
              <a:ext uri="{FF2B5EF4-FFF2-40B4-BE49-F238E27FC236}">
                <a16:creationId xmlns:a16="http://schemas.microsoft.com/office/drawing/2014/main" id="{0FCEED14-989C-45C6-89FB-0EDD73BC15B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337826" y="5261593"/>
            <a:ext cx="405540" cy="405540"/>
          </a:xfrm>
          <a:prstGeom prst="rect">
            <a:avLst/>
          </a:prstGeom>
        </p:spPr>
      </p:pic>
      <p:sp>
        <p:nvSpPr>
          <p:cNvPr id="33" name="Arrow: Down 32">
            <a:extLst>
              <a:ext uri="{FF2B5EF4-FFF2-40B4-BE49-F238E27FC236}">
                <a16:creationId xmlns:a16="http://schemas.microsoft.com/office/drawing/2014/main" id="{BF9A136B-F0C7-4BB3-B091-0B736B037B7A}"/>
              </a:ext>
            </a:extLst>
          </p:cNvPr>
          <p:cNvSpPr/>
          <p:nvPr/>
        </p:nvSpPr>
        <p:spPr>
          <a:xfrm>
            <a:off x="5749423" y="1833223"/>
            <a:ext cx="693153" cy="46146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4802A716-8272-4703-B35E-99D66DD53092}"/>
              </a:ext>
            </a:extLst>
          </p:cNvPr>
          <p:cNvSpPr/>
          <p:nvPr/>
        </p:nvSpPr>
        <p:spPr>
          <a:xfrm>
            <a:off x="8318930" y="4218941"/>
            <a:ext cx="1269864" cy="632879"/>
          </a:xfrm>
          <a:prstGeom prst="rightArrow">
            <a:avLst/>
          </a:prstGeom>
          <a:solidFill>
            <a:schemeClr val="bg1">
              <a:lumMod val="65000"/>
            </a:schemeClr>
          </a:solidFill>
          <a:ln w="254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“no”</a:t>
            </a:r>
          </a:p>
        </p:txBody>
      </p:sp>
    </p:spTree>
    <p:extLst>
      <p:ext uri="{BB962C8B-B14F-4D97-AF65-F5344CB8AC3E}">
        <p14:creationId xmlns:p14="http://schemas.microsoft.com/office/powerpoint/2010/main" val="3546808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0761493B5AF419856A93924CC8A9D" ma:contentTypeVersion="7" ma:contentTypeDescription="Create a new document." ma:contentTypeScope="" ma:versionID="de9dd48dbf5e98d85f6ab4eccdbea4ee">
  <xsd:schema xmlns:xsd="http://www.w3.org/2001/XMLSchema" xmlns:xs="http://www.w3.org/2001/XMLSchema" xmlns:p="http://schemas.microsoft.com/office/2006/metadata/properties" xmlns:ns1="http://schemas.microsoft.com/sharepoint/v3" xmlns:ns3="23e1f01e-05cf-4844-a977-6bd79035837b" xmlns:ns4="fd85dd31-4b05-4aea-9767-75996245431f" targetNamespace="http://schemas.microsoft.com/office/2006/metadata/properties" ma:root="true" ma:fieldsID="d9d4439db357bea8135348d3af061932" ns1:_="" ns3:_="" ns4:_="">
    <xsd:import namespace="http://schemas.microsoft.com/sharepoint/v3"/>
    <xsd:import namespace="23e1f01e-05cf-4844-a977-6bd79035837b"/>
    <xsd:import namespace="fd85dd31-4b05-4aea-9767-75996245431f"/>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e1f01e-05cf-4844-a977-6bd790358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5dd31-4b05-4aea-9767-7599624543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2C53D2-F96F-4334-97B3-133A943B1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e1f01e-05cf-4844-a977-6bd79035837b"/>
    <ds:schemaRef ds:uri="fd85dd31-4b05-4aea-9767-759962454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448580-2CC2-4DBA-BF1A-9D468F35EF61}">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fd85dd31-4b05-4aea-9767-75996245431f"/>
    <ds:schemaRef ds:uri="http://schemas.microsoft.com/sharepoint/v3"/>
    <ds:schemaRef ds:uri="http://purl.org/dc/dcmitype/"/>
    <ds:schemaRef ds:uri="http://schemas.openxmlformats.org/package/2006/metadata/core-properties"/>
    <ds:schemaRef ds:uri="23e1f01e-05cf-4844-a977-6bd79035837b"/>
    <ds:schemaRef ds:uri="http://purl.org/dc/elements/1.1/"/>
  </ds:schemaRefs>
</ds:datastoreItem>
</file>

<file path=customXml/itemProps3.xml><?xml version="1.0" encoding="utf-8"?>
<ds:datastoreItem xmlns:ds="http://schemas.openxmlformats.org/officeDocument/2006/customXml" ds:itemID="{F0B8E8AA-AB73-4E8F-9081-6FF0216EBD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2055</TotalTime>
  <Words>2312</Words>
  <Application>Microsoft Office PowerPoint</Application>
  <PresentationFormat>Widescreen</PresentationFormat>
  <Paragraphs>189</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Generic Environmental Classification Document (ECD) https://portal.ct.gov/-/media/OPM/IGP/ORG/CEPA/Revised-Generic-ECD_03022021.pdf </vt:lpstr>
      <vt:lpstr>Factors identified in 22a-1a-3 of the RCSA</vt:lpstr>
      <vt:lpstr>Environmental Review Checklist (ERC)  https://portal.ct.gov/-/media/OPM/IGP/ORG/CEPA/Environmental-Review-ChecklistBlank-Fillable02252020.docx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Environmental Policy Act (CEPA) Training</dc:title>
  <dc:creator>Pafford, Matthew</dc:creator>
  <cp:lastModifiedBy>Pafford, Matthew</cp:lastModifiedBy>
  <cp:revision>121</cp:revision>
  <dcterms:created xsi:type="dcterms:W3CDTF">2020-11-09T14:29:53Z</dcterms:created>
  <dcterms:modified xsi:type="dcterms:W3CDTF">2021-10-05T19:18:32Z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0x0101000650761493B5AF419856A93924CC8A9D</vt:lpwstr>
  </property>
</Properties>
</file>